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sldIdLst>
    <p:sldId id="256" r:id="rId2"/>
    <p:sldId id="270" r:id="rId3"/>
    <p:sldId id="263" r:id="rId4"/>
    <p:sldId id="258" r:id="rId5"/>
    <p:sldId id="259" r:id="rId6"/>
    <p:sldId id="260" r:id="rId7"/>
    <p:sldId id="261" r:id="rId8"/>
    <p:sldId id="262" r:id="rId9"/>
    <p:sldId id="264" r:id="rId10"/>
    <p:sldId id="265" r:id="rId11"/>
    <p:sldId id="266" r:id="rId12"/>
    <p:sldId id="267" r:id="rId13"/>
    <p:sldId id="268" r:id="rId14"/>
    <p:sldId id="269" r:id="rId15"/>
    <p:sldId id="272" r:id="rId16"/>
    <p:sldId id="291" r:id="rId17"/>
    <p:sldId id="292" r:id="rId18"/>
    <p:sldId id="293" r:id="rId19"/>
    <p:sldId id="290" r:id="rId20"/>
    <p:sldId id="294" r:id="rId21"/>
    <p:sldId id="295" r:id="rId22"/>
    <p:sldId id="296" r:id="rId23"/>
    <p:sldId id="297" r:id="rId24"/>
    <p:sldId id="298" r:id="rId25"/>
    <p:sldId id="299" r:id="rId26"/>
    <p:sldId id="303" r:id="rId27"/>
    <p:sldId id="300" r:id="rId28"/>
    <p:sldId id="304" r:id="rId29"/>
    <p:sldId id="305" r:id="rId30"/>
    <p:sldId id="306" r:id="rId31"/>
    <p:sldId id="307" r:id="rId32"/>
    <p:sldId id="289"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64" autoAdjust="0"/>
  </p:normalViewPr>
  <p:slideViewPr>
    <p:cSldViewPr snapToGrid="0">
      <p:cViewPr>
        <p:scale>
          <a:sx n="76" d="100"/>
          <a:sy n="76" d="100"/>
        </p:scale>
        <p:origin x="-504" y="-54"/>
      </p:cViewPr>
      <p:guideLst>
        <p:guide orient="horz" pos="2160"/>
        <p:guide pos="3840"/>
      </p:guideLst>
    </p:cSldViewPr>
  </p:slideViewPr>
  <p:outlineViewPr>
    <p:cViewPr>
      <p:scale>
        <a:sx n="33" d="100"/>
        <a:sy n="33" d="100"/>
      </p:scale>
      <p:origin x="0" y="-147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339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9592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1"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185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4494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2184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38721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1656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4685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223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1464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7166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2"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3"/>
          </p:nvPr>
        </p:nvSpPr>
        <p:spPr>
          <a:xfrm>
            <a:off x="3686186"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60" y="6459787"/>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5358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t.depositphotos.com/3332767/4588/i/950/depositphotos_45884199-stock-photo-businessman-refusing-offered-bri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212" y="2514600"/>
            <a:ext cx="5693489" cy="380307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943858" y="1207915"/>
            <a:ext cx="10112123" cy="2262781"/>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ctr"/>
            <a:r>
              <a:rPr lang="ru-RU" sz="4000" b="1" dirty="0">
                <a:solidFill>
                  <a:schemeClr val="accent1">
                    <a:lumMod val="75000"/>
                  </a:schemeClr>
                </a:solidFill>
                <a:latin typeface="+mn-lt"/>
              </a:rPr>
              <a:t>ИСТОРИЧЕСКИЙ ОПЫТ ПРОТИВОДЕЙСТВИЯ КОРРУПЦИИ</a:t>
            </a:r>
          </a:p>
        </p:txBody>
      </p:sp>
    </p:spTree>
    <p:extLst>
      <p:ext uri="{BB962C8B-B14F-4D97-AF65-F5344CB8AC3E}">
        <p14:creationId xmlns:p14="http://schemas.microsoft.com/office/powerpoint/2010/main" val="3418753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656273" y="637414"/>
            <a:ext cx="10766904" cy="4038699"/>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20000"/>
              </a:lnSpc>
              <a:buFont typeface="Calibri" panose="020F0502020204030204" pitchFamily="34" charset="0"/>
              <a:buNone/>
            </a:pPr>
            <a:r>
              <a:rPr lang="ru-RU" sz="2400" dirty="0" smtClean="0">
                <a:solidFill>
                  <a:srgbClr val="002060"/>
                </a:solidFill>
              </a:rPr>
              <a:t>Коррупция часто является поводом для призывов к </a:t>
            </a:r>
            <a:r>
              <a:rPr lang="ru-RU" sz="2400" b="1" dirty="0" smtClean="0">
                <a:solidFill>
                  <a:srgbClr val="002060"/>
                </a:solidFill>
              </a:rPr>
              <a:t>насильственной смене власти</a:t>
            </a:r>
            <a:r>
              <a:rPr lang="ru-RU" sz="2400" dirty="0" smtClean="0">
                <a:solidFill>
                  <a:srgbClr val="002060"/>
                </a:solidFill>
              </a:rPr>
              <a:t>. При этом обвинения нередко предъявляются не только конкретной политической элите, но и политической системе в целом. Авторитарные режимы способны успешно скрывать подавляющее большинство злоупотреблений властью от общественности, так что вывод об их коррумпированности делается на основе анализа косвенных свидетельств и пагубных для всего общества последствий. Напротив, коррупция в демократических режимах часто получает широкую огласку и пресекается прежде, чем она начинает наносить существенный ущерб. Однако периодические скандалы вызывают у граждан сомнения в своей способности оказывать влияние на процесс принятия в стране политических решений и разочарование в демократии.</a:t>
            </a:r>
            <a:endParaRPr lang="ru-RU" sz="2400" dirty="0">
              <a:solidFill>
                <a:srgbClr val="002060"/>
              </a:solidFill>
            </a:endParaRPr>
          </a:p>
        </p:txBody>
      </p:sp>
    </p:spTree>
    <p:extLst>
      <p:ext uri="{BB962C8B-B14F-4D97-AF65-F5344CB8AC3E}">
        <p14:creationId xmlns:p14="http://schemas.microsoft.com/office/powerpoint/2010/main" val="3128566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1695" y="245396"/>
            <a:ext cx="10508776" cy="1200329"/>
          </a:xfrm>
          <a:prstGeom prst="rect">
            <a:avLst/>
          </a:prstGeom>
          <a:noFill/>
        </p:spPr>
        <p:txBody>
          <a:bodyPr wrap="square" rtlCol="0">
            <a:spAutoFit/>
          </a:bodyPr>
          <a:lstStyle/>
          <a:p>
            <a:pPr indent="457200"/>
            <a:r>
              <a:rPr lang="ru-RU" sz="2400" b="1" dirty="0" smtClean="0">
                <a:solidFill>
                  <a:srgbClr val="002060"/>
                </a:solidFill>
              </a:rPr>
              <a:t>Впервые программный документ</a:t>
            </a:r>
            <a:r>
              <a:rPr lang="ru-RU" sz="2400" dirty="0" smtClean="0">
                <a:solidFill>
                  <a:srgbClr val="002060"/>
                </a:solidFill>
              </a:rPr>
              <a:t>, определяющий основные стратегические направления развития государственной антикоррупционной политики на два последующих года, был принят в 2008 году.</a:t>
            </a:r>
            <a:endParaRPr lang="ru-RU" sz="2400" dirty="0">
              <a:solidFill>
                <a:srgbClr val="002060"/>
              </a:solidFill>
            </a:endParaRPr>
          </a:p>
        </p:txBody>
      </p:sp>
      <p:sp>
        <p:nvSpPr>
          <p:cNvPr id="3" name="Стрелка вниз 2"/>
          <p:cNvSpPr/>
          <p:nvPr/>
        </p:nvSpPr>
        <p:spPr>
          <a:xfrm>
            <a:off x="4942311" y="1405719"/>
            <a:ext cx="803395" cy="617262"/>
          </a:xfrm>
          <a:prstGeom prst="downArrow">
            <a:avLst/>
          </a:prstGeom>
          <a:ln>
            <a:solidFill>
              <a:schemeClr val="accent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ru-RU" b="1" dirty="0"/>
          </a:p>
        </p:txBody>
      </p:sp>
      <p:sp>
        <p:nvSpPr>
          <p:cNvPr id="4" name="Прямоугольник 3"/>
          <p:cNvSpPr/>
          <p:nvPr/>
        </p:nvSpPr>
        <p:spPr>
          <a:xfrm>
            <a:off x="2254489" y="2019212"/>
            <a:ext cx="6480720" cy="9144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Указ Президента РФ от 19.05.2008 № 815</a:t>
            </a:r>
          </a:p>
          <a:p>
            <a:pPr algn="ctr"/>
            <a:r>
              <a:rPr lang="ru-RU" sz="2000" dirty="0" smtClean="0">
                <a:solidFill>
                  <a:srgbClr val="002060"/>
                </a:solidFill>
              </a:rPr>
              <a:t>«О мерах по противодействию коррупции»</a:t>
            </a:r>
            <a:endParaRPr lang="ru-RU" sz="2000" dirty="0">
              <a:solidFill>
                <a:srgbClr val="002060"/>
              </a:solidFill>
            </a:endParaRPr>
          </a:p>
        </p:txBody>
      </p:sp>
      <p:sp>
        <p:nvSpPr>
          <p:cNvPr id="6" name="Стрелка вниз 5"/>
          <p:cNvSpPr/>
          <p:nvPr/>
        </p:nvSpPr>
        <p:spPr>
          <a:xfrm>
            <a:off x="5040120" y="2950190"/>
            <a:ext cx="803395" cy="617262"/>
          </a:xfrm>
          <a:prstGeom prst="downArrow">
            <a:avLst/>
          </a:prstGeom>
          <a:ln>
            <a:solidFill>
              <a:schemeClr val="accent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ru-RU" b="1" dirty="0"/>
          </a:p>
        </p:txBody>
      </p:sp>
      <p:sp>
        <p:nvSpPr>
          <p:cNvPr id="7" name="Прямоугольник 6"/>
          <p:cNvSpPr/>
          <p:nvPr/>
        </p:nvSpPr>
        <p:spPr>
          <a:xfrm>
            <a:off x="2295433" y="3584542"/>
            <a:ext cx="6480720" cy="9144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a:solidFill>
                  <a:srgbClr val="002060"/>
                </a:solidFill>
              </a:rPr>
              <a:t>Федеральный закон "О противодействии коррупции" </a:t>
            </a:r>
            <a:endParaRPr lang="ru-RU" sz="2000" b="1" dirty="0" smtClean="0">
              <a:solidFill>
                <a:srgbClr val="002060"/>
              </a:solidFill>
            </a:endParaRPr>
          </a:p>
          <a:p>
            <a:pPr algn="ctr"/>
            <a:r>
              <a:rPr lang="ru-RU" sz="2000" dirty="0" smtClean="0">
                <a:solidFill>
                  <a:srgbClr val="002060"/>
                </a:solidFill>
              </a:rPr>
              <a:t>от </a:t>
            </a:r>
            <a:r>
              <a:rPr lang="ru-RU" sz="2000" dirty="0">
                <a:solidFill>
                  <a:srgbClr val="002060"/>
                </a:solidFill>
              </a:rPr>
              <a:t>25.12.2008 N 273-ФЗ</a:t>
            </a:r>
            <a:endParaRPr lang="ru-RU" sz="2000" u="sng" dirty="0">
              <a:solidFill>
                <a:srgbClr val="002060"/>
              </a:solidFill>
            </a:endParaRPr>
          </a:p>
        </p:txBody>
      </p:sp>
      <p:sp>
        <p:nvSpPr>
          <p:cNvPr id="8" name="Прямоугольник 7"/>
          <p:cNvSpPr/>
          <p:nvPr/>
        </p:nvSpPr>
        <p:spPr>
          <a:xfrm>
            <a:off x="999807" y="4996916"/>
            <a:ext cx="9659094" cy="707886"/>
          </a:xfrm>
          <a:prstGeom prst="rect">
            <a:avLst/>
          </a:prstGeom>
        </p:spPr>
        <p:txBody>
          <a:bodyPr wrap="square">
            <a:spAutoFit/>
          </a:bodyPr>
          <a:lstStyle/>
          <a:p>
            <a:pPr indent="457200"/>
            <a:r>
              <a:rPr lang="ru-RU" sz="2000" b="1" dirty="0">
                <a:solidFill>
                  <a:srgbClr val="002060"/>
                </a:solidFill>
              </a:rPr>
              <a:t>Именно данный период стал переломным в историческом становлении антикоррупционного </a:t>
            </a:r>
            <a:r>
              <a:rPr lang="ru-RU" sz="2000" b="1" dirty="0" smtClean="0">
                <a:solidFill>
                  <a:srgbClr val="002060"/>
                </a:solidFill>
              </a:rPr>
              <a:t>законодательства.</a:t>
            </a:r>
            <a:endParaRPr lang="ru-RU" sz="2000" b="1" dirty="0"/>
          </a:p>
        </p:txBody>
      </p:sp>
    </p:spTree>
    <p:extLst>
      <p:ext uri="{BB962C8B-B14F-4D97-AF65-F5344CB8AC3E}">
        <p14:creationId xmlns:p14="http://schemas.microsoft.com/office/powerpoint/2010/main" val="4045843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7093" y="566833"/>
            <a:ext cx="11016333" cy="1323439"/>
          </a:xfrm>
          <a:prstGeom prst="rect">
            <a:avLst/>
          </a:prstGeom>
          <a:noFill/>
        </p:spPr>
        <p:txBody>
          <a:bodyPr wrap="square" rtlCol="0">
            <a:spAutoFit/>
          </a:bodyPr>
          <a:lstStyle/>
          <a:p>
            <a:pPr indent="457200"/>
            <a:r>
              <a:rPr lang="ru-RU" sz="2000" dirty="0" smtClean="0">
                <a:solidFill>
                  <a:srgbClr val="002060"/>
                </a:solidFill>
              </a:rPr>
              <a:t>До этого периода борьба с коррупцией, в основном, велась так называемыми карательными средствами воздействия:</a:t>
            </a:r>
          </a:p>
          <a:p>
            <a:pPr indent="457200"/>
            <a:endParaRPr lang="ru-RU" sz="2000" dirty="0">
              <a:solidFill>
                <a:srgbClr val="002060"/>
              </a:solidFill>
            </a:endParaRPr>
          </a:p>
          <a:p>
            <a:pPr indent="457200"/>
            <a:endParaRPr lang="ru-RU" sz="2000" dirty="0">
              <a:solidFill>
                <a:srgbClr val="002060"/>
              </a:solidFill>
            </a:endParaRPr>
          </a:p>
        </p:txBody>
      </p:sp>
      <p:sp>
        <p:nvSpPr>
          <p:cNvPr id="3" name="Прямоугольник 2"/>
          <p:cNvSpPr/>
          <p:nvPr/>
        </p:nvSpPr>
        <p:spPr>
          <a:xfrm>
            <a:off x="2358473" y="2139702"/>
            <a:ext cx="2808312" cy="67173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Уголовная ответственность</a:t>
            </a:r>
            <a:endParaRPr lang="ru-RU" sz="2000" b="1" dirty="0">
              <a:solidFill>
                <a:srgbClr val="002060"/>
              </a:solidFill>
            </a:endParaRPr>
          </a:p>
        </p:txBody>
      </p:sp>
      <p:sp>
        <p:nvSpPr>
          <p:cNvPr id="4" name="Прямоугольник 3"/>
          <p:cNvSpPr/>
          <p:nvPr/>
        </p:nvSpPr>
        <p:spPr>
          <a:xfrm>
            <a:off x="6414448" y="2153349"/>
            <a:ext cx="3384376" cy="67173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Административная ответственность</a:t>
            </a:r>
            <a:endParaRPr lang="ru-RU" sz="2000" b="1" dirty="0">
              <a:solidFill>
                <a:srgbClr val="002060"/>
              </a:solidFill>
            </a:endParaRPr>
          </a:p>
        </p:txBody>
      </p:sp>
      <p:sp>
        <p:nvSpPr>
          <p:cNvPr id="5" name="Двойная стрелка влево/вправо 4"/>
          <p:cNvSpPr/>
          <p:nvPr/>
        </p:nvSpPr>
        <p:spPr>
          <a:xfrm>
            <a:off x="5163016" y="2183642"/>
            <a:ext cx="1288160" cy="563523"/>
          </a:xfrm>
          <a:prstGeom prst="lef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4268" y="3347333"/>
            <a:ext cx="6127845" cy="2480262"/>
          </a:xfrm>
          <a:prstGeom prst="rect">
            <a:avLst/>
          </a:prstGeom>
        </p:spPr>
      </p:pic>
    </p:spTree>
    <p:extLst>
      <p:ext uri="{BB962C8B-B14F-4D97-AF65-F5344CB8AC3E}">
        <p14:creationId xmlns:p14="http://schemas.microsoft.com/office/powerpoint/2010/main" val="1267782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1809" y="723069"/>
            <a:ext cx="7795461" cy="2246769"/>
          </a:xfrm>
          <a:prstGeom prst="rect">
            <a:avLst/>
          </a:prstGeom>
          <a:noFill/>
        </p:spPr>
        <p:txBody>
          <a:bodyPr wrap="square" rtlCol="0">
            <a:spAutoFit/>
          </a:bodyPr>
          <a:lstStyle/>
          <a:p>
            <a:pPr indent="457200"/>
            <a:r>
              <a:rPr lang="ru-RU" sz="2000" dirty="0" smtClean="0">
                <a:solidFill>
                  <a:srgbClr val="002060"/>
                </a:solidFill>
              </a:rPr>
              <a:t>С 2008 года в российское законодательство начали внедрять такие </a:t>
            </a:r>
            <a:r>
              <a:rPr lang="ru-RU" sz="2000" b="1" dirty="0" smtClean="0">
                <a:solidFill>
                  <a:srgbClr val="002060"/>
                </a:solidFill>
              </a:rPr>
              <a:t>передовые мировые институты</a:t>
            </a:r>
            <a:r>
              <a:rPr lang="ru-RU" sz="2000" dirty="0" smtClean="0">
                <a:solidFill>
                  <a:srgbClr val="002060"/>
                </a:solidFill>
              </a:rPr>
              <a:t>, </a:t>
            </a:r>
            <a:r>
              <a:rPr lang="ru-RU" sz="2000" b="1" dirty="0" smtClean="0">
                <a:solidFill>
                  <a:srgbClr val="002060"/>
                </a:solidFill>
              </a:rPr>
              <a:t>как:</a:t>
            </a:r>
          </a:p>
          <a:p>
            <a:pPr marL="285750" indent="457200">
              <a:buFont typeface="Wingdings" panose="05000000000000000000" pitchFamily="2" charset="2"/>
              <a:buChar char="Ø"/>
            </a:pPr>
            <a:r>
              <a:rPr lang="ru-RU" sz="2000" dirty="0">
                <a:solidFill>
                  <a:srgbClr val="002060"/>
                </a:solidFill>
              </a:rPr>
              <a:t>п</a:t>
            </a:r>
            <a:r>
              <a:rPr lang="ru-RU" sz="2000" dirty="0" smtClean="0">
                <a:solidFill>
                  <a:srgbClr val="002060"/>
                </a:solidFill>
              </a:rPr>
              <a:t>редупреждение и урегулирование конфликта интересов;</a:t>
            </a:r>
          </a:p>
          <a:p>
            <a:pPr marL="285750" indent="457200">
              <a:buFont typeface="Wingdings" panose="05000000000000000000" pitchFamily="2" charset="2"/>
              <a:buChar char="Ø"/>
            </a:pPr>
            <a:r>
              <a:rPr lang="ru-RU" sz="2000" dirty="0">
                <a:solidFill>
                  <a:srgbClr val="002060"/>
                </a:solidFill>
              </a:rPr>
              <a:t>к</a:t>
            </a:r>
            <a:r>
              <a:rPr lang="ru-RU" sz="2000" dirty="0" smtClean="0">
                <a:solidFill>
                  <a:srgbClr val="002060"/>
                </a:solidFill>
              </a:rPr>
              <a:t>онтроль за доходами чиновников;</a:t>
            </a:r>
          </a:p>
          <a:p>
            <a:pPr marL="285750" indent="457200">
              <a:buFont typeface="Wingdings" panose="05000000000000000000" pitchFamily="2" charset="2"/>
              <a:buChar char="Ø"/>
            </a:pPr>
            <a:r>
              <a:rPr lang="ru-RU" sz="2000" dirty="0">
                <a:solidFill>
                  <a:srgbClr val="002060"/>
                </a:solidFill>
              </a:rPr>
              <a:t>к</a:t>
            </a:r>
            <a:r>
              <a:rPr lang="ru-RU" sz="2000" dirty="0" smtClean="0">
                <a:solidFill>
                  <a:srgbClr val="002060"/>
                </a:solidFill>
              </a:rPr>
              <a:t>онтроль за расходами чиновников;</a:t>
            </a:r>
          </a:p>
          <a:p>
            <a:pPr marL="285750" indent="457200">
              <a:buFont typeface="Wingdings" panose="05000000000000000000" pitchFamily="2" charset="2"/>
              <a:buChar char="Ø"/>
            </a:pPr>
            <a:r>
              <a:rPr lang="ru-RU" sz="2000" dirty="0">
                <a:solidFill>
                  <a:srgbClr val="002060"/>
                </a:solidFill>
              </a:rPr>
              <a:t>а</a:t>
            </a:r>
            <a:r>
              <a:rPr lang="ru-RU" sz="2000" dirty="0" smtClean="0">
                <a:solidFill>
                  <a:srgbClr val="002060"/>
                </a:solidFill>
              </a:rPr>
              <a:t>нтикоррупционная экспертиза нормативных правовых актов;</a:t>
            </a:r>
          </a:p>
          <a:p>
            <a:pPr marL="285750" indent="457200">
              <a:buFont typeface="Wingdings" panose="05000000000000000000" pitchFamily="2" charset="2"/>
              <a:buChar char="Ø"/>
            </a:pPr>
            <a:r>
              <a:rPr lang="ru-RU" sz="2000" dirty="0">
                <a:solidFill>
                  <a:srgbClr val="002060"/>
                </a:solidFill>
              </a:rPr>
              <a:t>и</a:t>
            </a:r>
            <a:r>
              <a:rPr lang="ru-RU" sz="2000" dirty="0" smtClean="0">
                <a:solidFill>
                  <a:srgbClr val="002060"/>
                </a:solidFill>
              </a:rPr>
              <a:t> другие…..</a:t>
            </a:r>
            <a:endParaRPr lang="ru-RU" sz="2000" dirty="0">
              <a:solidFill>
                <a:srgbClr val="002060"/>
              </a:solidFill>
            </a:endParaRPr>
          </a:p>
        </p:txBody>
      </p:sp>
      <p:sp>
        <p:nvSpPr>
          <p:cNvPr id="3" name="TextBox 2"/>
          <p:cNvSpPr txBox="1"/>
          <p:nvPr/>
        </p:nvSpPr>
        <p:spPr>
          <a:xfrm>
            <a:off x="980050" y="4093279"/>
            <a:ext cx="7344816" cy="1323439"/>
          </a:xfrm>
          <a:prstGeom prst="rect">
            <a:avLst/>
          </a:prstGeom>
          <a:noFill/>
        </p:spPr>
        <p:txBody>
          <a:bodyPr wrap="square" rtlCol="0">
            <a:spAutoFit/>
          </a:bodyPr>
          <a:lstStyle/>
          <a:p>
            <a:r>
              <a:rPr lang="ru-RU" sz="2000" dirty="0" smtClean="0">
                <a:solidFill>
                  <a:srgbClr val="FF0000"/>
                </a:solidFill>
              </a:rPr>
              <a:t>Вывод:</a:t>
            </a:r>
          </a:p>
          <a:p>
            <a:pPr indent="457200"/>
            <a:r>
              <a:rPr lang="ru-RU" sz="2000" dirty="0" smtClean="0">
                <a:solidFill>
                  <a:srgbClr val="002060"/>
                </a:solidFill>
              </a:rPr>
              <a:t>Вектор развития государственной антикоррупционной политики на этом этапе сменился в сторону </a:t>
            </a:r>
            <a:r>
              <a:rPr lang="ru-RU" sz="2000" b="1" dirty="0" smtClean="0">
                <a:solidFill>
                  <a:srgbClr val="002060"/>
                </a:solidFill>
              </a:rPr>
              <a:t>профилактики коррупции</a:t>
            </a:r>
            <a:r>
              <a:rPr lang="ru-RU" sz="2000" dirty="0" smtClean="0">
                <a:solidFill>
                  <a:srgbClr val="002060"/>
                </a:solidFill>
              </a:rPr>
              <a:t>.</a:t>
            </a:r>
            <a:endParaRPr lang="ru-RU" sz="2000" dirty="0">
              <a:solidFill>
                <a:srgbClr val="002060"/>
              </a:solidFill>
            </a:endParaRPr>
          </a:p>
        </p:txBody>
      </p:sp>
      <p:sp>
        <p:nvSpPr>
          <p:cNvPr id="4" name="Стрелка вниз 3"/>
          <p:cNvSpPr/>
          <p:nvPr/>
        </p:nvSpPr>
        <p:spPr>
          <a:xfrm>
            <a:off x="1091820" y="3025895"/>
            <a:ext cx="709683" cy="1013844"/>
          </a:xfrm>
          <a:prstGeom prst="downArrow">
            <a:avLst/>
          </a:prstGeom>
          <a:solidFill>
            <a:schemeClr val="accent1">
              <a:lumMod val="7500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4441" y="2333768"/>
            <a:ext cx="2977031" cy="3862316"/>
          </a:xfrm>
          <a:prstGeom prst="rect">
            <a:avLst/>
          </a:prstGeom>
        </p:spPr>
      </p:pic>
    </p:spTree>
    <p:extLst>
      <p:ext uri="{BB962C8B-B14F-4D97-AF65-F5344CB8AC3E}">
        <p14:creationId xmlns:p14="http://schemas.microsoft.com/office/powerpoint/2010/main" val="14978906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7514" y="220442"/>
            <a:ext cx="8490068" cy="6480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2400" b="1" dirty="0" smtClean="0">
                <a:solidFill>
                  <a:srgbClr val="002060"/>
                </a:solidFill>
              </a:rPr>
              <a:t>За короткий период времени была сформирована система</a:t>
            </a:r>
            <a:endParaRPr lang="ru-RU" sz="2400" b="1" dirty="0">
              <a:solidFill>
                <a:srgbClr val="002060"/>
              </a:solidFill>
            </a:endParaRPr>
          </a:p>
        </p:txBody>
      </p:sp>
      <p:sp>
        <p:nvSpPr>
          <p:cNvPr id="3" name="Прямоугольник 2"/>
          <p:cNvSpPr/>
          <p:nvPr/>
        </p:nvSpPr>
        <p:spPr>
          <a:xfrm>
            <a:off x="3816568" y="1337736"/>
            <a:ext cx="3024336" cy="50405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Обязанностей</a:t>
            </a:r>
            <a:endParaRPr lang="ru-RU" sz="2000" b="1" dirty="0">
              <a:solidFill>
                <a:srgbClr val="002060"/>
              </a:solidFill>
            </a:endParaRPr>
          </a:p>
        </p:txBody>
      </p:sp>
      <p:sp>
        <p:nvSpPr>
          <p:cNvPr id="4" name="Прямоугольник 3"/>
          <p:cNvSpPr/>
          <p:nvPr/>
        </p:nvSpPr>
        <p:spPr>
          <a:xfrm>
            <a:off x="3084395" y="2239005"/>
            <a:ext cx="4954136" cy="65431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Ограничений и запретов для лиц, замещающих должности в органах </a:t>
            </a:r>
            <a:endParaRPr lang="ru-RU" sz="2000" b="1" dirty="0">
              <a:solidFill>
                <a:srgbClr val="002060"/>
              </a:solidFill>
            </a:endParaRPr>
          </a:p>
        </p:txBody>
      </p:sp>
      <p:sp>
        <p:nvSpPr>
          <p:cNvPr id="5" name="Прямоугольник 4"/>
          <p:cNvSpPr/>
          <p:nvPr/>
        </p:nvSpPr>
        <p:spPr>
          <a:xfrm>
            <a:off x="432710" y="3239579"/>
            <a:ext cx="3672408" cy="57606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Государственной власти</a:t>
            </a:r>
            <a:endParaRPr lang="ru-RU" sz="2000" b="1" dirty="0">
              <a:solidFill>
                <a:srgbClr val="002060"/>
              </a:solidFill>
            </a:endParaRPr>
          </a:p>
        </p:txBody>
      </p:sp>
      <p:sp>
        <p:nvSpPr>
          <p:cNvPr id="6" name="Прямоугольник 5"/>
          <p:cNvSpPr/>
          <p:nvPr/>
        </p:nvSpPr>
        <p:spPr>
          <a:xfrm>
            <a:off x="7472863" y="3239579"/>
            <a:ext cx="3672408" cy="50405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Местного самоуправления</a:t>
            </a:r>
            <a:endParaRPr lang="ru-RU" sz="2000" b="1" dirty="0">
              <a:solidFill>
                <a:srgbClr val="002060"/>
              </a:solidFill>
            </a:endParaRPr>
          </a:p>
        </p:txBody>
      </p:sp>
      <p:sp>
        <p:nvSpPr>
          <p:cNvPr id="7" name="Прямоугольник 6"/>
          <p:cNvSpPr/>
          <p:nvPr/>
        </p:nvSpPr>
        <p:spPr>
          <a:xfrm>
            <a:off x="2511187" y="4189331"/>
            <a:ext cx="5912464" cy="57606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2000" b="1" dirty="0" smtClean="0">
                <a:solidFill>
                  <a:srgbClr val="002060"/>
                </a:solidFill>
              </a:rPr>
              <a:t>На руководство коммерческих и некоммерческих организаций с участием государства</a:t>
            </a:r>
            <a:endParaRPr lang="ru-RU" sz="2000" b="1" dirty="0">
              <a:solidFill>
                <a:srgbClr val="002060"/>
              </a:solidFill>
            </a:endParaRPr>
          </a:p>
        </p:txBody>
      </p:sp>
      <p:sp>
        <p:nvSpPr>
          <p:cNvPr id="8" name="Стрелка вниз 7"/>
          <p:cNvSpPr/>
          <p:nvPr/>
        </p:nvSpPr>
        <p:spPr>
          <a:xfrm>
            <a:off x="5030826" y="892040"/>
            <a:ext cx="484632" cy="431793"/>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9" name="Стрелка вниз 8"/>
          <p:cNvSpPr/>
          <p:nvPr/>
        </p:nvSpPr>
        <p:spPr>
          <a:xfrm>
            <a:off x="2972288" y="2873240"/>
            <a:ext cx="484632" cy="431793"/>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10" name="Стрелка вниз 9"/>
          <p:cNvSpPr/>
          <p:nvPr/>
        </p:nvSpPr>
        <p:spPr>
          <a:xfrm>
            <a:off x="4967136" y="1838285"/>
            <a:ext cx="484632" cy="431793"/>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11" name="Стрелка вниз 10"/>
          <p:cNvSpPr/>
          <p:nvPr/>
        </p:nvSpPr>
        <p:spPr>
          <a:xfrm>
            <a:off x="7453304" y="2891437"/>
            <a:ext cx="484632" cy="431793"/>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
        <p:nvSpPr>
          <p:cNvPr id="12" name="Стрелка вниз 11"/>
          <p:cNvSpPr/>
          <p:nvPr/>
        </p:nvSpPr>
        <p:spPr>
          <a:xfrm>
            <a:off x="4978509" y="2934269"/>
            <a:ext cx="671664" cy="1255593"/>
          </a:xfrm>
          <a:prstGeom prst="down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val="13098947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23813" y="778203"/>
            <a:ext cx="10197022" cy="1261884"/>
          </a:xfrm>
          <a:prstGeom prst="rect">
            <a:avLst/>
          </a:prstGeom>
          <a:noFill/>
        </p:spPr>
        <p:txBody>
          <a:bodyPr wrap="none" rtlCol="0">
            <a:spAutoFit/>
          </a:bodyPr>
          <a:lstStyle/>
          <a:p>
            <a:pPr algn="ctr"/>
            <a:r>
              <a:rPr lang="ru-RU" sz="2800" b="1" dirty="0" smtClean="0">
                <a:solidFill>
                  <a:schemeClr val="accent2"/>
                </a:solidFill>
                <a:latin typeface="+mn-lt"/>
              </a:rPr>
              <a:t>Указ Президента Российской Федерации </a:t>
            </a:r>
          </a:p>
          <a:p>
            <a:pPr algn="ctr"/>
            <a:r>
              <a:rPr lang="ru-RU" sz="2400" b="1" u="sng" dirty="0" smtClean="0">
                <a:solidFill>
                  <a:schemeClr val="accent2"/>
                </a:solidFill>
                <a:latin typeface="+mn-lt"/>
              </a:rPr>
              <a:t>от 16.08.2021 № 478</a:t>
            </a:r>
          </a:p>
          <a:p>
            <a:pPr algn="ctr"/>
            <a:r>
              <a:rPr lang="ru-RU" sz="2400" dirty="0" smtClean="0">
                <a:solidFill>
                  <a:schemeClr val="accent2"/>
                </a:solidFill>
                <a:latin typeface="+mn-lt"/>
              </a:rPr>
              <a:t>«О Национальном плане противодействия коррупции на 2021-2024 годы»</a:t>
            </a:r>
            <a:endParaRPr lang="ru-RU" sz="2400" dirty="0">
              <a:solidFill>
                <a:schemeClr val="accent2"/>
              </a:solidFill>
              <a:latin typeface="+mn-lt"/>
            </a:endParaRPr>
          </a:p>
        </p:txBody>
      </p:sp>
      <p:pic>
        <p:nvPicPr>
          <p:cNvPr id="2052" name="Picture 4" descr="https://clipart-best.com/img/vladimir-putin/vladimir-putin-clip-art-2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708" y="2244889"/>
            <a:ext cx="4085743" cy="3061402"/>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43039" y="3512353"/>
            <a:ext cx="7737179" cy="707886"/>
          </a:xfrm>
          <a:prstGeom prst="rect">
            <a:avLst/>
          </a:prstGeom>
        </p:spPr>
        <p:txBody>
          <a:bodyPr wrap="square">
            <a:spAutoFit/>
          </a:bodyPr>
          <a:lstStyle/>
          <a:p>
            <a:pPr algn="ctr"/>
            <a:r>
              <a:rPr lang="ru-RU" sz="2000" dirty="0">
                <a:solidFill>
                  <a:srgbClr val="002060"/>
                </a:solidFill>
              </a:rPr>
              <a:t>Национальный план противодействия коррупции </a:t>
            </a:r>
            <a:endParaRPr lang="ru-RU" sz="2000" dirty="0" smtClean="0">
              <a:solidFill>
                <a:srgbClr val="002060"/>
              </a:solidFill>
            </a:endParaRPr>
          </a:p>
          <a:p>
            <a:pPr algn="ctr"/>
            <a:r>
              <a:rPr lang="ru-RU" sz="2000" dirty="0" smtClean="0">
                <a:solidFill>
                  <a:srgbClr val="002060"/>
                </a:solidFill>
              </a:rPr>
              <a:t>на </a:t>
            </a:r>
            <a:r>
              <a:rPr lang="ru-RU" sz="2000" b="1" u="sng" dirty="0" smtClean="0">
                <a:solidFill>
                  <a:srgbClr val="002060"/>
                </a:solidFill>
              </a:rPr>
              <a:t>2021-2024 годы стал седьмым </a:t>
            </a:r>
            <a:r>
              <a:rPr lang="ru-RU" sz="2000" b="1" u="sng" dirty="0">
                <a:solidFill>
                  <a:srgbClr val="002060"/>
                </a:solidFill>
              </a:rPr>
              <a:t>по </a:t>
            </a:r>
            <a:r>
              <a:rPr lang="ru-RU" sz="2000" b="1" u="sng" dirty="0" smtClean="0">
                <a:solidFill>
                  <a:srgbClr val="002060"/>
                </a:solidFill>
              </a:rPr>
              <a:t>счету</a:t>
            </a:r>
            <a:endParaRPr lang="ru-RU" sz="2000" dirty="0">
              <a:solidFill>
                <a:srgbClr val="002060"/>
              </a:solidFill>
            </a:endParaRPr>
          </a:p>
        </p:txBody>
      </p:sp>
    </p:spTree>
    <p:extLst>
      <p:ext uri="{BB962C8B-B14F-4D97-AF65-F5344CB8AC3E}">
        <p14:creationId xmlns:p14="http://schemas.microsoft.com/office/powerpoint/2010/main" val="29865409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13162" y="251798"/>
            <a:ext cx="9393382" cy="954107"/>
          </a:xfrm>
          <a:prstGeom prst="rect">
            <a:avLst/>
          </a:prstGeom>
        </p:spPr>
        <p:txBody>
          <a:bodyPr wrap="square">
            <a:spAutoFit/>
          </a:bodyPr>
          <a:lstStyle/>
          <a:p>
            <a:pPr algn="ctr" fontAlgn="base"/>
            <a:r>
              <a:rPr lang="ru-RU" sz="2800" b="1" dirty="0">
                <a:solidFill>
                  <a:schemeClr val="accent2"/>
                </a:solidFill>
              </a:rPr>
              <a:t>Повышение эффективности мер по предотвращению и урегулированию конфликта интересов</a:t>
            </a:r>
          </a:p>
        </p:txBody>
      </p:sp>
      <p:sp>
        <p:nvSpPr>
          <p:cNvPr id="3" name="Прямоугольник 2"/>
          <p:cNvSpPr/>
          <p:nvPr/>
        </p:nvSpPr>
        <p:spPr>
          <a:xfrm>
            <a:off x="2549234" y="1409433"/>
            <a:ext cx="7121237"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ru-RU" sz="2400" b="1" dirty="0" smtClean="0">
                <a:solidFill>
                  <a:srgbClr val="002060"/>
                </a:solidFill>
              </a:rPr>
              <a:t>ПРАВИТЕЛЬСТВУ РОССИЙСКОЙ ФЕДЕРАЦИИ</a:t>
            </a:r>
            <a:endParaRPr lang="ru-RU" sz="2400" b="1" dirty="0">
              <a:solidFill>
                <a:srgbClr val="002060"/>
              </a:solidFill>
            </a:endParaRPr>
          </a:p>
        </p:txBody>
      </p:sp>
      <p:sp>
        <p:nvSpPr>
          <p:cNvPr id="6" name="Прямоугольник 5"/>
          <p:cNvSpPr/>
          <p:nvPr/>
        </p:nvSpPr>
        <p:spPr>
          <a:xfrm>
            <a:off x="408706" y="2039908"/>
            <a:ext cx="11402291" cy="3785652"/>
          </a:xfrm>
          <a:prstGeom prst="rect">
            <a:avLst/>
          </a:prstGeom>
        </p:spPr>
        <p:txBody>
          <a:bodyPr wrap="square">
            <a:spAutoFit/>
          </a:bodyPr>
          <a:lstStyle/>
          <a:p>
            <a:pPr marL="285750" indent="-285750" fontAlgn="base">
              <a:buClr>
                <a:srgbClr val="C00000"/>
              </a:buClr>
              <a:buSzPct val="116000"/>
              <a:buFont typeface="Wingdings" pitchFamily="2" charset="2"/>
              <a:buChar char="ü"/>
            </a:pPr>
            <a:r>
              <a:rPr lang="ru-RU" sz="2000" dirty="0">
                <a:solidFill>
                  <a:srgbClr val="002060"/>
                </a:solidFill>
              </a:rPr>
              <a:t>рассмотреть вопрос о внесении в законодательство о противодействии коррупции изменений, предусматривающих возложение на непосредственного руководителя обязанности принимать меры по предотвращению и урегулированию конфликта интересов у </a:t>
            </a:r>
            <a:r>
              <a:rPr lang="ru-RU" sz="2000" dirty="0" smtClean="0">
                <a:solidFill>
                  <a:srgbClr val="002060"/>
                </a:solidFill>
              </a:rPr>
              <a:t>подчиненных;</a:t>
            </a:r>
          </a:p>
          <a:p>
            <a:pPr fontAlgn="base">
              <a:buClr>
                <a:srgbClr val="C00000"/>
              </a:buClr>
              <a:buSzPct val="116000"/>
            </a:pPr>
            <a:endParaRPr lang="ru-RU" sz="2000" dirty="0">
              <a:solidFill>
                <a:srgbClr val="002060"/>
              </a:solidFill>
            </a:endParaRPr>
          </a:p>
          <a:p>
            <a:pPr marL="285750" indent="-285750" fontAlgn="base">
              <a:buClr>
                <a:srgbClr val="C00000"/>
              </a:buClr>
              <a:buSzPct val="116000"/>
              <a:buFont typeface="Wingdings" pitchFamily="2" charset="2"/>
              <a:buChar char="ü"/>
            </a:pPr>
            <a:r>
              <a:rPr lang="ru-RU" sz="2000" dirty="0" smtClean="0">
                <a:solidFill>
                  <a:srgbClr val="002060"/>
                </a:solidFill>
              </a:rPr>
              <a:t>провести </a:t>
            </a:r>
            <a:r>
              <a:rPr lang="ru-RU" sz="2000" dirty="0">
                <a:solidFill>
                  <a:srgbClr val="002060"/>
                </a:solidFill>
              </a:rPr>
              <a:t>с участием представителей научного и экспертного сообщества анализ правоприменительной практики и зарубежного опыта использования в целях противодействия коррупции правового института конфликта интересов, при необходимости по итогам проведенного анализа представить предложения</a:t>
            </a:r>
            <a:r>
              <a:rPr lang="ru-RU" sz="2000" dirty="0" smtClean="0">
                <a:solidFill>
                  <a:srgbClr val="002060"/>
                </a:solidFill>
              </a:rPr>
              <a:t>:</a:t>
            </a:r>
          </a:p>
          <a:p>
            <a:pPr marL="285750" indent="-285750" fontAlgn="base">
              <a:buClr>
                <a:srgbClr val="C00000"/>
              </a:buClr>
              <a:buSzPct val="116000"/>
              <a:buFont typeface="Wingdings" pitchFamily="2" charset="2"/>
              <a:buChar char="ü"/>
            </a:pPr>
            <a:r>
              <a:rPr lang="ru-RU" sz="2000" dirty="0">
                <a:solidFill>
                  <a:srgbClr val="002060"/>
                </a:solidFill>
              </a:rPr>
              <a:t/>
            </a:r>
            <a:br>
              <a:rPr lang="ru-RU" sz="2000" dirty="0">
                <a:solidFill>
                  <a:srgbClr val="002060"/>
                </a:solidFill>
              </a:rPr>
            </a:br>
            <a:r>
              <a:rPr lang="ru-RU" sz="2000" dirty="0" smtClean="0">
                <a:solidFill>
                  <a:srgbClr val="002060"/>
                </a:solidFill>
              </a:rPr>
              <a:t>по </a:t>
            </a:r>
            <a:r>
              <a:rPr lang="ru-RU" sz="2000" dirty="0">
                <a:solidFill>
                  <a:srgbClr val="002060"/>
                </a:solidFill>
              </a:rPr>
              <a:t>уточнению понятий "конфликт интересов", "личная заинтересованность", "лица, находящиеся в близком родстве или свойстве", "иные близкие отношения", содержащихся в </a:t>
            </a:r>
            <a:r>
              <a:rPr lang="ru-RU" sz="2000" u="sng" dirty="0">
                <a:solidFill>
                  <a:srgbClr val="002060"/>
                </a:solidFill>
              </a:rPr>
              <a:t>Федеральном законе "О противодействии коррупции</a:t>
            </a:r>
            <a:r>
              <a:rPr lang="ru-RU" sz="2000" u="sng" dirty="0" smtClean="0">
                <a:solidFill>
                  <a:srgbClr val="002060"/>
                </a:solidFill>
              </a:rPr>
              <a:t>"</a:t>
            </a:r>
            <a:endParaRPr lang="ru-RU" sz="2000" dirty="0">
              <a:solidFill>
                <a:srgbClr val="002060"/>
              </a:solidFill>
            </a:endParaRPr>
          </a:p>
        </p:txBody>
      </p:sp>
      <p:sp>
        <p:nvSpPr>
          <p:cNvPr id="7" name="Прямоугольник 6"/>
          <p:cNvSpPr/>
          <p:nvPr/>
        </p:nvSpPr>
        <p:spPr>
          <a:xfrm>
            <a:off x="616524" y="5860242"/>
            <a:ext cx="11194473" cy="400110"/>
          </a:xfrm>
          <a:prstGeom prst="rect">
            <a:avLst/>
          </a:prstGeom>
        </p:spPr>
        <p:txBody>
          <a:bodyPr wrap="square">
            <a:spAutoFit/>
          </a:bodyPr>
          <a:lstStyle/>
          <a:p>
            <a:r>
              <a:rPr lang="ru-RU" sz="2000" b="1" u="sng" dirty="0">
                <a:solidFill>
                  <a:srgbClr val="002060"/>
                </a:solidFill>
              </a:rPr>
              <a:t>Доклад о результатах исполнения </a:t>
            </a:r>
            <a:r>
              <a:rPr lang="ru-RU" sz="2000" b="1" u="sng" dirty="0" smtClean="0">
                <a:solidFill>
                  <a:srgbClr val="002060"/>
                </a:solidFill>
              </a:rPr>
              <a:t>представить </a:t>
            </a:r>
            <a:r>
              <a:rPr lang="ru-RU" sz="2000" b="1" u="sng" dirty="0">
                <a:solidFill>
                  <a:srgbClr val="002060"/>
                </a:solidFill>
              </a:rPr>
              <a:t>до 20 марта 2023 г.</a:t>
            </a:r>
          </a:p>
        </p:txBody>
      </p:sp>
    </p:spTree>
    <p:extLst>
      <p:ext uri="{BB962C8B-B14F-4D97-AF65-F5344CB8AC3E}">
        <p14:creationId xmlns:p14="http://schemas.microsoft.com/office/powerpoint/2010/main" val="3153804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186545" y="692514"/>
            <a:ext cx="8174181" cy="1938992"/>
          </a:xfrm>
          <a:prstGeom prst="rect">
            <a:avLst/>
          </a:prstGeom>
        </p:spPr>
        <p:txBody>
          <a:bodyPr wrap="square">
            <a:spAutoFit/>
          </a:bodyPr>
          <a:lstStyle/>
          <a:p>
            <a:r>
              <a:rPr lang="ru-RU" sz="2000" dirty="0">
                <a:solidFill>
                  <a:srgbClr val="002060"/>
                </a:solidFill>
              </a:rPr>
              <a:t>Генеральной прокуратуре Российской Федерации ежегодно, </a:t>
            </a:r>
            <a:r>
              <a:rPr lang="ru-RU" sz="2000" b="1" u="sng" dirty="0">
                <a:solidFill>
                  <a:srgbClr val="002060"/>
                </a:solidFill>
              </a:rPr>
              <a:t>до 1 апреля, представлять Президенту Российской Федерации доклад о результатах проверок</a:t>
            </a:r>
            <a:r>
              <a:rPr lang="ru-RU" sz="2000" dirty="0">
                <a:solidFill>
                  <a:srgbClr val="002060"/>
                </a:solidFill>
              </a:rPr>
              <a:t> соблюдения лицами, замещающими должности в государственных органах и органах местного самоуправления, требований законодательства о противодействии коррупции, касающихся предотвращения и урегулирования конфликта интересов.</a:t>
            </a:r>
          </a:p>
        </p:txBody>
      </p:sp>
      <p:pic>
        <p:nvPicPr>
          <p:cNvPr id="3074" name="Picture 2" descr="https://krasniykut.ru/filipenk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47" y="493135"/>
            <a:ext cx="2355598" cy="215308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112327" y="2884438"/>
            <a:ext cx="6096000" cy="2308324"/>
          </a:xfrm>
          <a:prstGeom prst="rect">
            <a:avLst/>
          </a:prstGeom>
        </p:spPr>
        <p:txBody>
          <a:bodyPr>
            <a:spAutoFit/>
          </a:bodyPr>
          <a:lstStyle/>
          <a:p>
            <a:r>
              <a:rPr lang="ru-RU" dirty="0">
                <a:solidFill>
                  <a:srgbClr val="002060"/>
                </a:solidFill>
              </a:rPr>
              <a:t>Министерству финансов Российской Федерации с участием Министерства труда и социальной защиты Российской Федерации </a:t>
            </a:r>
            <a:r>
              <a:rPr lang="ru-RU" b="1" u="sng" dirty="0">
                <a:solidFill>
                  <a:srgbClr val="002060"/>
                </a:solidFill>
              </a:rPr>
              <a:t>подготовить методические рекомендации по вопросам выявления и минимизации коррупционных рисков</a:t>
            </a:r>
            <a:r>
              <a:rPr lang="ru-RU" dirty="0">
                <a:solidFill>
                  <a:srgbClr val="002060"/>
                </a:solidFill>
              </a:rPr>
              <a:t> при принятии решения о предоставлении субсидий и иных межбюджетных трансфертов из федерального бюджета, бюджетов субъектов Российской Федерации и местных бюджетов.</a:t>
            </a:r>
          </a:p>
        </p:txBody>
      </p:sp>
      <p:pic>
        <p:nvPicPr>
          <p:cNvPr id="3076" name="Picture 4" descr="https://www.ipbr.org/assets/i/news/2018/180117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7619" y="2884438"/>
            <a:ext cx="2415597" cy="241559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17828" y="5520011"/>
            <a:ext cx="9703808" cy="400110"/>
          </a:xfrm>
          <a:prstGeom prst="rect">
            <a:avLst/>
          </a:prstGeom>
        </p:spPr>
        <p:txBody>
          <a:bodyPr wrap="square">
            <a:spAutoFit/>
          </a:bodyPr>
          <a:lstStyle/>
          <a:p>
            <a:r>
              <a:rPr lang="ru-RU" sz="2000" b="1" u="sng" dirty="0">
                <a:solidFill>
                  <a:srgbClr val="002060"/>
                </a:solidFill>
              </a:rPr>
              <a:t>Доклад о результатах исполнения настоящего пункта представить до 1 июля 2024 г.</a:t>
            </a:r>
          </a:p>
        </p:txBody>
      </p:sp>
    </p:spTree>
    <p:extLst>
      <p:ext uri="{BB962C8B-B14F-4D97-AF65-F5344CB8AC3E}">
        <p14:creationId xmlns:p14="http://schemas.microsoft.com/office/powerpoint/2010/main" val="31538040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455" y="248850"/>
            <a:ext cx="11346872" cy="1015663"/>
          </a:xfrm>
          <a:prstGeom prst="rect">
            <a:avLst/>
          </a:prstGeom>
        </p:spPr>
        <p:txBody>
          <a:bodyPr wrap="square">
            <a:spAutoFit/>
          </a:bodyPr>
          <a:lstStyle/>
          <a:p>
            <a:pPr algn="ctr" fontAlgn="base"/>
            <a:r>
              <a:rPr lang="ru-RU" sz="2000" b="1" dirty="0">
                <a:solidFill>
                  <a:schemeClr val="accent2"/>
                </a:solidFill>
              </a:rPr>
              <a:t>Совершенствование порядка проведения проверок достоверности и полноты сведений </a:t>
            </a:r>
            <a:r>
              <a:rPr lang="ru-RU" sz="2000" b="1" u="sng" dirty="0">
                <a:solidFill>
                  <a:schemeClr val="accent2"/>
                </a:solidFill>
              </a:rPr>
              <a:t>о доходах, расходах, об имуществе и обязательствах имущественного характера</a:t>
            </a:r>
            <a:r>
              <a:rPr lang="ru-RU" sz="2000" b="1" dirty="0">
                <a:solidFill>
                  <a:schemeClr val="accent2"/>
                </a:solidFill>
              </a:rPr>
              <a:t>, соблюдения запретов и ограничений, исполнения обязанностей, установленных в целях противодействия коррупции</a:t>
            </a:r>
          </a:p>
        </p:txBody>
      </p:sp>
      <p:sp>
        <p:nvSpPr>
          <p:cNvPr id="3" name="Прямоугольник 2"/>
          <p:cNvSpPr/>
          <p:nvPr/>
        </p:nvSpPr>
        <p:spPr>
          <a:xfrm>
            <a:off x="457199" y="1264514"/>
            <a:ext cx="11513127" cy="4524315"/>
          </a:xfrm>
          <a:prstGeom prst="rect">
            <a:avLst/>
          </a:prstGeom>
        </p:spPr>
        <p:txBody>
          <a:bodyPr wrap="square">
            <a:spAutoFit/>
          </a:bodyPr>
          <a:lstStyle/>
          <a:p>
            <a:pPr fontAlgn="base"/>
            <a:r>
              <a:rPr lang="ru-RU" b="1" u="sng" dirty="0" smtClean="0">
                <a:solidFill>
                  <a:srgbClr val="002060"/>
                </a:solidFill>
              </a:rPr>
              <a:t>ПРАВИТЕЛЬСТВУ РОССИЙСКОЙ ФЕДЕРАЦИИ:</a:t>
            </a:r>
          </a:p>
          <a:p>
            <a:pPr fontAlgn="base"/>
            <a:endParaRPr lang="ru-RU" b="1" u="sng" dirty="0" smtClean="0">
              <a:solidFill>
                <a:srgbClr val="002060"/>
              </a:solidFill>
            </a:endParaRPr>
          </a:p>
          <a:p>
            <a:pPr fontAlgn="base"/>
            <a:r>
              <a:rPr lang="ru-RU" dirty="0" smtClean="0">
                <a:solidFill>
                  <a:srgbClr val="002060"/>
                </a:solidFill>
              </a:rPr>
              <a:t>а</a:t>
            </a:r>
            <a:r>
              <a:rPr lang="ru-RU" dirty="0">
                <a:solidFill>
                  <a:srgbClr val="002060"/>
                </a:solidFill>
              </a:rPr>
              <a:t>) рассмотреть вопрос о порядке осуществления проверок достоверности и полноты сведений о доходах, расходах, об имуществе и обязательствах имущественного характера, соблюдения запретов и ограничений, исполнения обязанностей, установленных в целях противодействия коррупции (далее - антикоррупционные проверки), в случае изменения лицом, в отношении которого проводятся такие проверки, места прохождения государственной (муниципальной) службы (работы) или избрания (переизбрания) его на государственную (муниципальную) должность (назначения на иную государственную (муниципальную) должность);</a:t>
            </a:r>
            <a:br>
              <a:rPr lang="ru-RU" dirty="0">
                <a:solidFill>
                  <a:srgbClr val="002060"/>
                </a:solidFill>
              </a:rPr>
            </a:br>
            <a:endParaRPr lang="ru-RU" dirty="0">
              <a:solidFill>
                <a:srgbClr val="002060"/>
              </a:solidFill>
            </a:endParaRPr>
          </a:p>
          <a:p>
            <a:pPr fontAlgn="base"/>
            <a:r>
              <a:rPr lang="ru-RU" dirty="0">
                <a:solidFill>
                  <a:srgbClr val="002060"/>
                </a:solidFill>
              </a:rPr>
              <a:t>б) рассмотреть вопрос о наделении высших должностных лиц (руководителей высших исполнительных органов государственной власти) субъектов Российской Федерации правом направлять запросы о проведении оперативно-</a:t>
            </a:r>
            <a:r>
              <a:rPr lang="ru-RU" dirty="0" err="1">
                <a:solidFill>
                  <a:srgbClr val="002060"/>
                </a:solidFill>
              </a:rPr>
              <a:t>разыскных</a:t>
            </a:r>
            <a:r>
              <a:rPr lang="ru-RU" dirty="0">
                <a:solidFill>
                  <a:srgbClr val="002060"/>
                </a:solidFill>
              </a:rPr>
              <a:t> мероприятий в соответствии с частью третьей </a:t>
            </a:r>
            <a:r>
              <a:rPr lang="ru-RU" b="1" u="sng" dirty="0">
                <a:solidFill>
                  <a:srgbClr val="002060"/>
                </a:solidFill>
              </a:rPr>
              <a:t>статьи 7 Федерального закона от 12 августа 1995 г. N 144-ФЗ "Об оперативно-розыскной </a:t>
            </a:r>
            <a:r>
              <a:rPr lang="ru-RU" b="1" u="sng" dirty="0" smtClean="0">
                <a:solidFill>
                  <a:srgbClr val="002060"/>
                </a:solidFill>
              </a:rPr>
              <a:t>деятельности»</a:t>
            </a:r>
            <a:r>
              <a:rPr lang="ru-RU" b="1" dirty="0" smtClean="0">
                <a:solidFill>
                  <a:srgbClr val="002060"/>
                </a:solidFill>
              </a:rPr>
              <a:t> </a:t>
            </a:r>
            <a:r>
              <a:rPr lang="ru-RU" dirty="0" smtClean="0">
                <a:solidFill>
                  <a:srgbClr val="002060"/>
                </a:solidFill>
              </a:rPr>
              <a:t>при </a:t>
            </a:r>
            <a:r>
              <a:rPr lang="ru-RU" dirty="0">
                <a:solidFill>
                  <a:srgbClr val="002060"/>
                </a:solidFill>
              </a:rPr>
              <a:t>осуществлении антикоррупционных проверок в отношении лиц, замещающих государственные должности субъектов Российской Федерации и муниципальные должности (за исключением депутатов законодательных (представительных) органов государственной власти субъектов Российской Федерации и депутатов муниципальных образований);</a:t>
            </a:r>
          </a:p>
        </p:txBody>
      </p:sp>
      <p:sp>
        <p:nvSpPr>
          <p:cNvPr id="4" name="Прямоугольник 3"/>
          <p:cNvSpPr/>
          <p:nvPr/>
        </p:nvSpPr>
        <p:spPr>
          <a:xfrm>
            <a:off x="457199" y="5788829"/>
            <a:ext cx="10113819" cy="369332"/>
          </a:xfrm>
          <a:prstGeom prst="rect">
            <a:avLst/>
          </a:prstGeom>
        </p:spPr>
        <p:txBody>
          <a:bodyPr wrap="square">
            <a:spAutoFit/>
          </a:bodyPr>
          <a:lstStyle/>
          <a:p>
            <a:r>
              <a:rPr lang="ru-RU" b="1" u="sng" dirty="0">
                <a:solidFill>
                  <a:srgbClr val="002060"/>
                </a:solidFill>
              </a:rPr>
              <a:t>Доклад об исполнении настоящего пункта представить до 15 ноября 2022 г.</a:t>
            </a:r>
          </a:p>
        </p:txBody>
      </p:sp>
    </p:spTree>
    <p:extLst>
      <p:ext uri="{BB962C8B-B14F-4D97-AF65-F5344CB8AC3E}">
        <p14:creationId xmlns:p14="http://schemas.microsoft.com/office/powerpoint/2010/main" val="31538040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pbs.twimg.com/media/ExzA8uXW8AAWK2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234" y="653825"/>
            <a:ext cx="3075421" cy="230656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366655" y="653825"/>
            <a:ext cx="8326581" cy="3970318"/>
          </a:xfrm>
          <a:prstGeom prst="rect">
            <a:avLst/>
          </a:prstGeom>
        </p:spPr>
        <p:txBody>
          <a:bodyPr wrap="square">
            <a:spAutoFit/>
          </a:bodyPr>
          <a:lstStyle/>
          <a:p>
            <a:pPr fontAlgn="base"/>
            <a:r>
              <a:rPr lang="ru-RU" b="1" u="sng" dirty="0" smtClean="0">
                <a:solidFill>
                  <a:srgbClr val="002060"/>
                </a:solidFill>
              </a:rPr>
              <a:t>МИНИСТЕРСТВУ ТРУДА И СОЦИАЛЬНОЙ ЗАЩИТЫ РОССИЙСКОЙ ФЕДЕРАЦИИ:</a:t>
            </a:r>
            <a:br>
              <a:rPr lang="ru-RU" b="1" u="sng" dirty="0" smtClean="0">
                <a:solidFill>
                  <a:srgbClr val="002060"/>
                </a:solidFill>
              </a:rPr>
            </a:br>
            <a:endParaRPr lang="ru-RU" dirty="0">
              <a:solidFill>
                <a:srgbClr val="002060"/>
              </a:solidFill>
            </a:endParaRPr>
          </a:p>
          <a:p>
            <a:pPr fontAlgn="base"/>
            <a:r>
              <a:rPr lang="ru-RU" dirty="0">
                <a:solidFill>
                  <a:srgbClr val="002060"/>
                </a:solidFill>
              </a:rPr>
              <a:t>а) подготовить с участием Министерства юстиции Российской Федерации и до 20 апреля 2023 г. представить предложения по определению случаев, условий и </a:t>
            </a:r>
            <a:r>
              <a:rPr lang="ru-RU" b="1" u="sng" dirty="0">
                <a:solidFill>
                  <a:srgbClr val="002060"/>
                </a:solidFill>
              </a:rPr>
              <a:t>порядка применения мер ответственности (кроме досрочного прекращения полномочий) за несоблюдение антикоррупционных стандартов к лицам, которые замещают государственные (муниципальные) должности</a:t>
            </a:r>
            <a:r>
              <a:rPr lang="ru-RU" dirty="0">
                <a:solidFill>
                  <a:srgbClr val="002060"/>
                </a:solidFill>
              </a:rPr>
              <a:t>;</a:t>
            </a:r>
            <a:br>
              <a:rPr lang="ru-RU" dirty="0">
                <a:solidFill>
                  <a:srgbClr val="002060"/>
                </a:solidFill>
              </a:rPr>
            </a:br>
            <a:endParaRPr lang="ru-RU" dirty="0">
              <a:solidFill>
                <a:srgbClr val="002060"/>
              </a:solidFill>
            </a:endParaRPr>
          </a:p>
          <a:p>
            <a:pPr fontAlgn="base"/>
            <a:r>
              <a:rPr lang="ru-RU" dirty="0">
                <a:solidFill>
                  <a:srgbClr val="002060"/>
                </a:solidFill>
              </a:rPr>
              <a:t>б) </a:t>
            </a:r>
            <a:r>
              <a:rPr lang="ru-RU" b="1" u="sng" dirty="0">
                <a:solidFill>
                  <a:srgbClr val="002060"/>
                </a:solidFill>
              </a:rPr>
              <a:t>актуализировать обзор практики привлечения к ответственности государственных (муниципальных) служащих</a:t>
            </a:r>
            <a:r>
              <a:rPr lang="ru-RU" dirty="0">
                <a:solidFill>
                  <a:srgbClr val="002060"/>
                </a:solidFill>
              </a:rPr>
              <a:t> за несоблюдение антикоррупционных стандартов. </a:t>
            </a:r>
            <a:endParaRPr lang="ru-RU" dirty="0" smtClean="0">
              <a:solidFill>
                <a:srgbClr val="002060"/>
              </a:solidFill>
            </a:endParaRPr>
          </a:p>
          <a:p>
            <a:pPr fontAlgn="base"/>
            <a:endParaRPr lang="ru-RU" dirty="0">
              <a:solidFill>
                <a:srgbClr val="002060"/>
              </a:solidFill>
            </a:endParaRPr>
          </a:p>
          <a:p>
            <a:pPr fontAlgn="base"/>
            <a:r>
              <a:rPr lang="ru-RU" dirty="0" smtClean="0">
                <a:solidFill>
                  <a:srgbClr val="002060"/>
                </a:solidFill>
              </a:rPr>
              <a:t>Доклад </a:t>
            </a:r>
            <a:r>
              <a:rPr lang="ru-RU" dirty="0">
                <a:solidFill>
                  <a:srgbClr val="002060"/>
                </a:solidFill>
              </a:rPr>
              <a:t>о результатах исполнения настоящего подпункта представить </a:t>
            </a:r>
            <a:endParaRPr lang="ru-RU" dirty="0" smtClean="0">
              <a:solidFill>
                <a:srgbClr val="002060"/>
              </a:solidFill>
            </a:endParaRPr>
          </a:p>
          <a:p>
            <a:pPr fontAlgn="base"/>
            <a:r>
              <a:rPr lang="ru-RU" b="1" u="sng" dirty="0" smtClean="0">
                <a:solidFill>
                  <a:srgbClr val="002060"/>
                </a:solidFill>
              </a:rPr>
              <a:t>до </a:t>
            </a:r>
            <a:r>
              <a:rPr lang="ru-RU" b="1" u="sng" dirty="0">
                <a:solidFill>
                  <a:srgbClr val="002060"/>
                </a:solidFill>
              </a:rPr>
              <a:t>30 марта 2022 г</a:t>
            </a:r>
            <a:r>
              <a:rPr lang="ru-RU" dirty="0" smtClean="0">
                <a:solidFill>
                  <a:srgbClr val="002060"/>
                </a:solidFill>
              </a:rPr>
              <a:t>.</a:t>
            </a:r>
            <a:endParaRPr lang="ru-RU" dirty="0">
              <a:solidFill>
                <a:srgbClr val="002060"/>
              </a:solidFill>
            </a:endParaRPr>
          </a:p>
        </p:txBody>
      </p:sp>
    </p:spTree>
    <p:extLst>
      <p:ext uri="{BB962C8B-B14F-4D97-AF65-F5344CB8AC3E}">
        <p14:creationId xmlns:p14="http://schemas.microsoft.com/office/powerpoint/2010/main" val="2271162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504965" y="309870"/>
            <a:ext cx="7533565" cy="517653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buNone/>
            </a:pPr>
            <a:r>
              <a:rPr lang="ru-RU" b="1" dirty="0">
                <a:solidFill>
                  <a:srgbClr val="002060"/>
                </a:solidFill>
              </a:rPr>
              <a:t>Коррупция это</a:t>
            </a:r>
            <a:r>
              <a:rPr lang="ru-RU" dirty="0">
                <a:solidFill>
                  <a:srgbClr val="002060"/>
                </a:solidFill>
              </a:rPr>
              <a:t> собирательное название разнообразных нарушений закона чиновниками и бизнесом. Слово </a:t>
            </a:r>
            <a:r>
              <a:rPr lang="ru-RU" b="1" dirty="0" err="1">
                <a:solidFill>
                  <a:srgbClr val="002060"/>
                </a:solidFill>
              </a:rPr>
              <a:t>corruptio</a:t>
            </a:r>
            <a:r>
              <a:rPr lang="ru-RU" dirty="0">
                <a:solidFill>
                  <a:srgbClr val="002060"/>
                </a:solidFill>
              </a:rPr>
              <a:t> (от лат. </a:t>
            </a:r>
            <a:r>
              <a:rPr lang="en-US" dirty="0" err="1">
                <a:solidFill>
                  <a:srgbClr val="002060"/>
                </a:solidFill>
              </a:rPr>
              <a:t>corrumpere</a:t>
            </a:r>
            <a:r>
              <a:rPr lang="en-US" dirty="0">
                <a:solidFill>
                  <a:srgbClr val="002060"/>
                </a:solidFill>
              </a:rPr>
              <a:t> — </a:t>
            </a:r>
            <a:r>
              <a:rPr lang="ru-RU" dirty="0">
                <a:solidFill>
                  <a:srgbClr val="002060"/>
                </a:solidFill>
              </a:rPr>
              <a:t>растлевать, лат. </a:t>
            </a:r>
            <a:r>
              <a:rPr lang="en-US" dirty="0" err="1">
                <a:solidFill>
                  <a:srgbClr val="002060"/>
                </a:solidFill>
              </a:rPr>
              <a:t>corruptio</a:t>
            </a:r>
            <a:r>
              <a:rPr lang="en-US" dirty="0">
                <a:solidFill>
                  <a:srgbClr val="002060"/>
                </a:solidFill>
              </a:rPr>
              <a:t> — </a:t>
            </a:r>
            <a:r>
              <a:rPr lang="ru-RU" dirty="0">
                <a:solidFill>
                  <a:srgbClr val="002060"/>
                </a:solidFill>
              </a:rPr>
              <a:t>подкуп, порча).</a:t>
            </a:r>
          </a:p>
          <a:p>
            <a:pPr marL="0" indent="457200" algn="just">
              <a:buNone/>
            </a:pPr>
            <a:r>
              <a:rPr lang="ru-RU" dirty="0">
                <a:solidFill>
                  <a:srgbClr val="002060"/>
                </a:solidFill>
              </a:rPr>
              <a:t>Исторические корни коррупции, вероятно, восходят к обычаю делать подарки, чтобы добиться расположения. Дорогой подарок выделял человека среди других просителей и способствовал тому, чтобы его просьба была выполнена. Поэтому в первобытных обществах плата жрецу или вождю была нормой. По мере усложнения государственного аппарата и усиления власти центрального правительства, появились профессиональные чиновники, которые, по замыслу правителей, должны были довольствоваться только фиксированным жалованием. На практике чиновники стремились воспользоваться своим положением для тайного увеличения своих доходов.</a:t>
            </a:r>
          </a:p>
          <a:p>
            <a:pPr marL="0" indent="457200">
              <a:buNone/>
            </a:pPr>
            <a:endParaRPr lang="ru-RU" dirty="0">
              <a:solidFill>
                <a:srgbClr val="002060"/>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8784" y="423081"/>
            <a:ext cx="3684896" cy="3835020"/>
          </a:xfrm>
          <a:prstGeom prst="rect">
            <a:avLst/>
          </a:prstGeom>
        </p:spPr>
      </p:pic>
    </p:spTree>
    <p:extLst>
      <p:ext uri="{BB962C8B-B14F-4D97-AF65-F5344CB8AC3E}">
        <p14:creationId xmlns:p14="http://schemas.microsoft.com/office/powerpoint/2010/main" val="2681179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2399" y="4339989"/>
            <a:ext cx="1865168" cy="1969716"/>
          </a:xfrm>
          <a:prstGeom prst="rect">
            <a:avLst/>
          </a:prstGeom>
        </p:spPr>
      </p:pic>
      <p:pic>
        <p:nvPicPr>
          <p:cNvPr id="5122" name="Picture 2" descr="https://umitoy.ru/upload/iblock/cd3/cd38bcd3f0358858d90bc14e4d0a14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916" y="1142954"/>
            <a:ext cx="2911430" cy="227214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080655" y="450456"/>
            <a:ext cx="9684328" cy="1384995"/>
          </a:xfrm>
          <a:prstGeom prst="rect">
            <a:avLst/>
          </a:prstGeom>
        </p:spPr>
        <p:txBody>
          <a:bodyPr wrap="square">
            <a:spAutoFit/>
          </a:bodyPr>
          <a:lstStyle/>
          <a:p>
            <a:pPr algn="ctr" fontAlgn="base"/>
            <a:r>
              <a:rPr lang="ru-RU" sz="2800" b="1" dirty="0">
                <a:solidFill>
                  <a:schemeClr val="accent2"/>
                </a:solidFill>
              </a:rPr>
              <a:t>Применение мер административного, уголовного и уголовно-процессуального воздействия и уголовного преследования</a:t>
            </a:r>
          </a:p>
        </p:txBody>
      </p:sp>
      <p:sp>
        <p:nvSpPr>
          <p:cNvPr id="3" name="Прямоугольник 2"/>
          <p:cNvSpPr/>
          <p:nvPr/>
        </p:nvSpPr>
        <p:spPr>
          <a:xfrm>
            <a:off x="3311238" y="2122437"/>
            <a:ext cx="7800108" cy="2554545"/>
          </a:xfrm>
          <a:prstGeom prst="rect">
            <a:avLst/>
          </a:prstGeom>
        </p:spPr>
        <p:txBody>
          <a:bodyPr wrap="square">
            <a:spAutoFit/>
          </a:bodyPr>
          <a:lstStyle/>
          <a:p>
            <a:pPr fontAlgn="base"/>
            <a:r>
              <a:rPr lang="ru-RU" sz="2000" dirty="0">
                <a:solidFill>
                  <a:srgbClr val="002060"/>
                </a:solidFill>
              </a:rPr>
              <a:t>Рекомендовать Верховному Суду Российской Федерации обобщить судебную практику по делам о преступлениях против интересов службы в коммерческих и иных организациях, предусмотренных </a:t>
            </a:r>
            <a:r>
              <a:rPr lang="ru-RU" sz="2000" b="1" u="sng" dirty="0">
                <a:solidFill>
                  <a:srgbClr val="002060"/>
                </a:solidFill>
              </a:rPr>
              <a:t>главой 23 Уголовного кодекса Российской Федерации</a:t>
            </a:r>
            <a:r>
              <a:rPr lang="ru-RU" sz="2000" b="1" dirty="0">
                <a:solidFill>
                  <a:srgbClr val="002060"/>
                </a:solidFill>
              </a:rPr>
              <a:t>.</a:t>
            </a:r>
            <a:r>
              <a:rPr lang="ru-RU" sz="2000" dirty="0">
                <a:solidFill>
                  <a:srgbClr val="002060"/>
                </a:solidFill>
              </a:rPr>
              <a:t/>
            </a:r>
            <a:br>
              <a:rPr lang="ru-RU" sz="2000" dirty="0">
                <a:solidFill>
                  <a:srgbClr val="002060"/>
                </a:solidFill>
              </a:rPr>
            </a:br>
            <a:endParaRPr lang="ru-RU" sz="2000" dirty="0">
              <a:solidFill>
                <a:srgbClr val="002060"/>
              </a:solidFill>
            </a:endParaRPr>
          </a:p>
          <a:p>
            <a:pPr fontAlgn="base"/>
            <a:r>
              <a:rPr lang="ru-RU" sz="2000" dirty="0">
                <a:solidFill>
                  <a:srgbClr val="002060"/>
                </a:solidFill>
              </a:rPr>
              <a:t>Доклад о результатах исполнения настоящего пункта представить до </a:t>
            </a:r>
            <a:r>
              <a:rPr lang="ru-RU" sz="2000" b="1" u="sng" dirty="0">
                <a:solidFill>
                  <a:srgbClr val="002060"/>
                </a:solidFill>
              </a:rPr>
              <a:t>30 декабря 2021 г.</a:t>
            </a:r>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199" y="447234"/>
            <a:ext cx="11000509" cy="5078313"/>
          </a:xfrm>
          <a:prstGeom prst="rect">
            <a:avLst/>
          </a:prstGeom>
        </p:spPr>
        <p:txBody>
          <a:bodyPr wrap="square">
            <a:spAutoFit/>
          </a:bodyPr>
          <a:lstStyle/>
          <a:p>
            <a:pPr fontAlgn="base"/>
            <a:r>
              <a:rPr lang="ru-RU" sz="2000" b="1" u="sng" dirty="0" smtClean="0">
                <a:solidFill>
                  <a:srgbClr val="002060"/>
                </a:solidFill>
              </a:rPr>
              <a:t>ГЕНЕРАЛЬНОЙ ПРОКУРАТУРЕ РОССИЙСКОЙ ФЕДЕРАЦИИ:</a:t>
            </a:r>
            <a:r>
              <a:rPr lang="ru-RU" dirty="0">
                <a:solidFill>
                  <a:srgbClr val="002060"/>
                </a:solidFill>
              </a:rPr>
              <a:t/>
            </a:r>
            <a:br>
              <a:rPr lang="ru-RU" dirty="0">
                <a:solidFill>
                  <a:srgbClr val="002060"/>
                </a:solidFill>
              </a:rPr>
            </a:br>
            <a:endParaRPr lang="ru-RU" dirty="0">
              <a:solidFill>
                <a:srgbClr val="002060"/>
              </a:solidFill>
            </a:endParaRPr>
          </a:p>
          <a:p>
            <a:pPr fontAlgn="base"/>
            <a:r>
              <a:rPr lang="ru-RU" dirty="0">
                <a:solidFill>
                  <a:srgbClr val="002060"/>
                </a:solidFill>
              </a:rPr>
              <a:t>а) с участием Министерства внутренних дел Российской Федерации, Федеральной службы безопасности Российской Федерации, Федеральной таможенной службы и Федеральной службы судебных приставов продолжить реализацию мер по предотвращению злоупотреблений служебным положением со стороны должностных лиц правоохранительных и контролирующих органов и необоснованного проведения оперативно-</a:t>
            </a:r>
            <a:r>
              <a:rPr lang="ru-RU" dirty="0" err="1">
                <a:solidFill>
                  <a:srgbClr val="002060"/>
                </a:solidFill>
              </a:rPr>
              <a:t>разыскных</a:t>
            </a:r>
            <a:r>
              <a:rPr lang="ru-RU" dirty="0">
                <a:solidFill>
                  <a:srgbClr val="002060"/>
                </a:solidFill>
              </a:rPr>
              <a:t> мероприятий, а также по недопущению применения мер процессуального принуждения, препятствующих осуществлению хозяйственной деятельности организаций. Доклад о результатах исполнения настоящего подпункта представить </a:t>
            </a:r>
            <a:r>
              <a:rPr lang="ru-RU" b="1" u="sng" dirty="0">
                <a:solidFill>
                  <a:srgbClr val="002060"/>
                </a:solidFill>
              </a:rPr>
              <a:t>до 30 сентября 2024 </a:t>
            </a:r>
            <a:r>
              <a:rPr lang="ru-RU" dirty="0">
                <a:solidFill>
                  <a:srgbClr val="002060"/>
                </a:solidFill>
              </a:rPr>
              <a:t>г.;</a:t>
            </a:r>
            <a:br>
              <a:rPr lang="ru-RU" dirty="0">
                <a:solidFill>
                  <a:srgbClr val="002060"/>
                </a:solidFill>
              </a:rPr>
            </a:br>
            <a:endParaRPr lang="ru-RU" dirty="0">
              <a:solidFill>
                <a:srgbClr val="002060"/>
              </a:solidFill>
            </a:endParaRPr>
          </a:p>
          <a:p>
            <a:pPr fontAlgn="base"/>
            <a:r>
              <a:rPr lang="ru-RU" dirty="0">
                <a:solidFill>
                  <a:srgbClr val="002060"/>
                </a:solidFill>
              </a:rPr>
              <a:t>б) ежегодно, до 15 марта, представлять в президиум Совета при Президенте Российской Федерации по противодействию коррупции доклад о результатах осуществляемой правоохранительными органами деятельности по борьбе с преступлениями коррупционной направленности;</a:t>
            </a:r>
            <a:br>
              <a:rPr lang="ru-RU" dirty="0">
                <a:solidFill>
                  <a:srgbClr val="002060"/>
                </a:solidFill>
              </a:rPr>
            </a:br>
            <a:endParaRPr lang="ru-RU" dirty="0">
              <a:solidFill>
                <a:srgbClr val="002060"/>
              </a:solidFill>
            </a:endParaRPr>
          </a:p>
          <a:p>
            <a:pPr fontAlgn="base"/>
            <a:r>
              <a:rPr lang="ru-RU" dirty="0">
                <a:solidFill>
                  <a:srgbClr val="002060"/>
                </a:solidFill>
              </a:rPr>
              <a:t>в) совместно с Министерством внутренних дел Российской Федерации, Федеральной службой безопасности Российской Федерации и Федеральной службой судебных приставов принять дополнительные меры, направленные на обеспечение взыскания ущерба, причиненного коррупционными правонарушениями. Доклад о результатах исполнения настоящего подпункта представить </a:t>
            </a:r>
            <a:r>
              <a:rPr lang="ru-RU" b="1" u="sng" dirty="0">
                <a:solidFill>
                  <a:srgbClr val="002060"/>
                </a:solidFill>
              </a:rPr>
              <a:t>до 10 августа 2022 г</a:t>
            </a:r>
            <a:r>
              <a:rPr lang="ru-RU" dirty="0">
                <a:solidFill>
                  <a:srgbClr val="002060"/>
                </a:solidFill>
              </a:rPr>
              <a:t>.;</a:t>
            </a:r>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0327" y="640922"/>
            <a:ext cx="10972800" cy="4524315"/>
          </a:xfrm>
          <a:prstGeom prst="rect">
            <a:avLst/>
          </a:prstGeom>
        </p:spPr>
        <p:txBody>
          <a:bodyPr wrap="square">
            <a:spAutoFit/>
          </a:bodyPr>
          <a:lstStyle/>
          <a:p>
            <a:pPr fontAlgn="base"/>
            <a:r>
              <a:rPr lang="ru-RU" dirty="0">
                <a:solidFill>
                  <a:srgbClr val="002060"/>
                </a:solidFill>
              </a:rPr>
              <a:t>г) подготавливать с участием Следственного комитета Российской Федерации, Министерства внутренних дел Российской Федерации, Федеральной службы безопасности Российской Федерации, Федеральной службы по финансовому мониторингу и ежегодно, до 1 мая, представлять доклад о выявлении, раскрытии и расследовании фактов подкупа иностранных должностных лиц и должностных лиц международных организаций при осуществлении международных коммерческих сделок, а также до 1 июня 2023 г. представить предложения по совершенствованию правового регулирования в этой сфере. Итоговый доклад представить до 10 декабря 2024 г.;</a:t>
            </a:r>
            <a:br>
              <a:rPr lang="ru-RU" dirty="0">
                <a:solidFill>
                  <a:srgbClr val="002060"/>
                </a:solidFill>
              </a:rPr>
            </a:br>
            <a:endParaRPr lang="ru-RU" dirty="0">
              <a:solidFill>
                <a:srgbClr val="002060"/>
              </a:solidFill>
            </a:endParaRPr>
          </a:p>
          <a:p>
            <a:pPr fontAlgn="base"/>
            <a:r>
              <a:rPr lang="ru-RU" dirty="0">
                <a:solidFill>
                  <a:srgbClr val="002060"/>
                </a:solidFill>
              </a:rPr>
              <a:t>д) проанализировать с участием Следственного комитета Российской Федерации, Федеральной службы безопасности Российской Федерации и заинтересованных федеральных государственных органов следственную и судебную практику в части, касающейся возмещения ущерба, причиненного преступлениями коррупционной направленности, и до 25 августа 2023 г. представить предложения о целесообразности выделения из основного уголовного дела в отдельное производство уголовного дела о розыске и аресте доходов, полученных преступным путем, в том числе в случае направления основного уголовного дела в суд, а также в случае приостановления или прекращения уголовного дела (уголовного преследования) по </a:t>
            </a:r>
            <a:r>
              <a:rPr lang="ru-RU" dirty="0" err="1">
                <a:solidFill>
                  <a:srgbClr val="002060"/>
                </a:solidFill>
              </a:rPr>
              <a:t>нереабилитирующим</a:t>
            </a:r>
            <a:r>
              <a:rPr lang="ru-RU" dirty="0">
                <a:solidFill>
                  <a:srgbClr val="002060"/>
                </a:solidFill>
              </a:rPr>
              <a:t> основаниям.</a:t>
            </a:r>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s://www.molbulak.ru/upload/iblock/afc/811597572450_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315" y="371633"/>
            <a:ext cx="3231340" cy="212961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366655" y="252994"/>
            <a:ext cx="8825345" cy="4801314"/>
          </a:xfrm>
          <a:prstGeom prst="rect">
            <a:avLst/>
          </a:prstGeom>
        </p:spPr>
        <p:txBody>
          <a:bodyPr wrap="square">
            <a:spAutoFit/>
          </a:bodyPr>
          <a:lstStyle/>
          <a:p>
            <a:pPr fontAlgn="base"/>
            <a:r>
              <a:rPr lang="ru-RU" dirty="0">
                <a:solidFill>
                  <a:srgbClr val="002060"/>
                </a:solidFill>
              </a:rPr>
              <a:t>Министерству внутренних дел Российской Федерации совместно с Федеральной службой безопасности Российской Федерации, Федеральным казначейством, контрольно-счетными органами субъектов Российской Федерации и муниципальных образований принять меры по недопущению нецелевого использования бюджетных ассигнований федерального бюджета, выделяемых на проведение противоэпидемических мероприятий, в том числе на противодействие распространению новой </a:t>
            </a:r>
            <a:r>
              <a:rPr lang="ru-RU" dirty="0" err="1">
                <a:solidFill>
                  <a:srgbClr val="002060"/>
                </a:solidFill>
              </a:rPr>
              <a:t>коронавирусной</a:t>
            </a:r>
            <a:r>
              <a:rPr lang="ru-RU" dirty="0">
                <a:solidFill>
                  <a:srgbClr val="002060"/>
                </a:solidFill>
              </a:rPr>
              <a:t> инфекции (COVID-19), а также на реализацию национальных проектов, </a:t>
            </a:r>
            <a:r>
              <a:rPr lang="ru-RU" b="1" u="sng" dirty="0">
                <a:solidFill>
                  <a:srgbClr val="002060"/>
                </a:solidFill>
              </a:rPr>
              <a:t>предусмотренных Указом Президента Российской Федерации от 7 мая 2018 г. N 204 "О национальных целях и стратегических задачах развития Российской Федерации на период до 2024 года", </a:t>
            </a:r>
            <a:r>
              <a:rPr lang="ru-RU" dirty="0">
                <a:solidFill>
                  <a:srgbClr val="002060"/>
                </a:solidFill>
              </a:rPr>
              <a:t>обратив особое внимание на выявление и пресечение фактов взяточничества, предоставления аффилированным коммерческим структурам неправомерных преимуществ и оказания им содействия в иной форме должностными лицами федеральных органов государственной власти, органов государственной власти субъектов Российской Федерации и органов местного самоуправления.</a:t>
            </a:r>
            <a:br>
              <a:rPr lang="ru-RU" dirty="0">
                <a:solidFill>
                  <a:srgbClr val="002060"/>
                </a:solidFill>
              </a:rPr>
            </a:br>
            <a:r>
              <a:rPr lang="ru-RU" dirty="0">
                <a:solidFill>
                  <a:srgbClr val="002060"/>
                </a:solidFill>
              </a:rPr>
              <a:t/>
            </a:r>
            <a:br>
              <a:rPr lang="ru-RU" dirty="0">
                <a:solidFill>
                  <a:srgbClr val="002060"/>
                </a:solidFill>
              </a:rPr>
            </a:br>
            <a:endParaRPr lang="ru-RU" dirty="0">
              <a:solidFill>
                <a:srgbClr val="002060"/>
              </a:solidFill>
            </a:endParaRPr>
          </a:p>
        </p:txBody>
      </p:sp>
      <p:sp>
        <p:nvSpPr>
          <p:cNvPr id="3" name="Прямоугольник 2"/>
          <p:cNvSpPr/>
          <p:nvPr/>
        </p:nvSpPr>
        <p:spPr>
          <a:xfrm>
            <a:off x="892003" y="4701708"/>
            <a:ext cx="8113452" cy="923330"/>
          </a:xfrm>
          <a:prstGeom prst="rect">
            <a:avLst/>
          </a:prstGeom>
        </p:spPr>
        <p:txBody>
          <a:bodyPr wrap="square">
            <a:spAutoFit/>
          </a:bodyPr>
          <a:lstStyle/>
          <a:p>
            <a:pPr fontAlgn="base"/>
            <a:r>
              <a:rPr lang="ru-RU" b="1" u="sng" dirty="0">
                <a:solidFill>
                  <a:srgbClr val="002060"/>
                </a:solidFill>
              </a:rPr>
              <a:t>Доклад о результатах исполнения настоящего пункта представлять ежегодно, до 15 марта. Итоговый доклад представить до 10 декабря 2024 г.</a:t>
            </a:r>
            <a:br>
              <a:rPr lang="ru-RU" b="1" u="sng" dirty="0">
                <a:solidFill>
                  <a:srgbClr val="002060"/>
                </a:solidFill>
              </a:rPr>
            </a:br>
            <a:endParaRPr lang="ru-RU" b="1" u="sng" dirty="0">
              <a:solidFill>
                <a:srgbClr val="002060"/>
              </a:solidFill>
            </a:endParaRPr>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251983"/>
            <a:ext cx="11430000" cy="1323439"/>
          </a:xfrm>
          <a:prstGeom prst="rect">
            <a:avLst/>
          </a:prstGeom>
        </p:spPr>
        <p:txBody>
          <a:bodyPr wrap="square">
            <a:spAutoFit/>
          </a:bodyPr>
          <a:lstStyle/>
          <a:p>
            <a:pPr algn="ctr" fontAlgn="base"/>
            <a:r>
              <a:rPr lang="ru-RU" sz="2000" b="1" dirty="0">
                <a:solidFill>
                  <a:schemeClr val="accent2"/>
                </a:solidFill>
              </a:rPr>
              <a:t>Совершенствование мер по противодействию коррупции при осуществлении закупок товаров, работ, услуг для обеспечения государственных и муниципальных нужд, закупок, осуществляемых отдельными видами юридических лиц, а также при распоряжении государственным и муниципальным имуществом</a:t>
            </a:r>
          </a:p>
        </p:txBody>
      </p:sp>
      <p:sp>
        <p:nvSpPr>
          <p:cNvPr id="3" name="Прямоугольник 2"/>
          <p:cNvSpPr/>
          <p:nvPr/>
        </p:nvSpPr>
        <p:spPr>
          <a:xfrm>
            <a:off x="1431501" y="1653682"/>
            <a:ext cx="9425978" cy="461665"/>
          </a:xfrm>
          <a:prstGeom prst="rect">
            <a:avLst/>
          </a:prstGeom>
        </p:spPr>
        <p:txBody>
          <a:bodyPr wrap="none">
            <a:spAutoFit/>
          </a:bodyPr>
          <a:lstStyle/>
          <a:p>
            <a:r>
              <a:rPr lang="ru-RU" sz="2400" dirty="0">
                <a:solidFill>
                  <a:srgbClr val="002060"/>
                </a:solidFill>
                <a:latin typeface="+mn-lt"/>
              </a:rPr>
              <a:t>Правительству РФ поручено разработать и представить предложения:</a:t>
            </a:r>
          </a:p>
        </p:txBody>
      </p:sp>
      <p:sp>
        <p:nvSpPr>
          <p:cNvPr id="4" name="Прямоугольник 3"/>
          <p:cNvSpPr/>
          <p:nvPr/>
        </p:nvSpPr>
        <p:spPr>
          <a:xfrm>
            <a:off x="483738" y="2468987"/>
            <a:ext cx="3534400" cy="341632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ru-RU" sz="1800" dirty="0">
                <a:solidFill>
                  <a:srgbClr val="002060"/>
                </a:solidFill>
                <a:latin typeface="+mn-lt"/>
              </a:rPr>
              <a:t>о внесении в законодательство о закупках (законы № 44-ФЗ и № 223-ФЗ) </a:t>
            </a:r>
            <a:r>
              <a:rPr lang="ru-RU" sz="1800" dirty="0" smtClean="0">
                <a:solidFill>
                  <a:srgbClr val="002060"/>
                </a:solidFill>
                <a:latin typeface="+mn-lt"/>
              </a:rPr>
              <a:t>изменений, предусматривающих </a:t>
            </a:r>
            <a:r>
              <a:rPr lang="ru-RU" sz="1800" b="1" u="sng" dirty="0">
                <a:solidFill>
                  <a:srgbClr val="C00000"/>
                </a:solidFill>
                <a:latin typeface="+mn-lt"/>
              </a:rPr>
              <a:t>установление в качестве условия контракта (договора) обязательства его сторон не допускать действий, которые могут привести к нарушению требований законодательства о противодействии коррупции</a:t>
            </a:r>
            <a:r>
              <a:rPr lang="ru-RU" sz="1800" dirty="0">
                <a:solidFill>
                  <a:srgbClr val="002060"/>
                </a:solidFill>
                <a:latin typeface="+mn-lt"/>
              </a:rPr>
              <a:t> </a:t>
            </a:r>
            <a:endParaRPr lang="ru-RU" sz="1800" dirty="0" smtClean="0">
              <a:solidFill>
                <a:srgbClr val="002060"/>
              </a:solidFill>
              <a:latin typeface="+mn-lt"/>
            </a:endParaRPr>
          </a:p>
          <a:p>
            <a:pPr algn="ctr"/>
            <a:r>
              <a:rPr lang="ru-RU" sz="1800" dirty="0" smtClean="0">
                <a:solidFill>
                  <a:srgbClr val="002060"/>
                </a:solidFill>
                <a:latin typeface="+mn-lt"/>
              </a:rPr>
              <a:t>(</a:t>
            </a:r>
            <a:r>
              <a:rPr lang="ru-RU" sz="1800" dirty="0">
                <a:solidFill>
                  <a:srgbClr val="002060"/>
                </a:solidFill>
                <a:latin typeface="+mn-lt"/>
              </a:rPr>
              <a:t>до 30 января 2024 г.)</a:t>
            </a:r>
          </a:p>
        </p:txBody>
      </p:sp>
      <p:sp>
        <p:nvSpPr>
          <p:cNvPr id="5" name="Прямоугольник 4"/>
          <p:cNvSpPr/>
          <p:nvPr/>
        </p:nvSpPr>
        <p:spPr>
          <a:xfrm>
            <a:off x="4239929" y="2449912"/>
            <a:ext cx="3476615"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ru-RU" sz="1800" dirty="0" smtClean="0">
                <a:solidFill>
                  <a:srgbClr val="002060"/>
                </a:solidFill>
              </a:rPr>
              <a:t>о </a:t>
            </a:r>
            <a:r>
              <a:rPr lang="ru-RU" sz="1800" dirty="0" smtClean="0">
                <a:solidFill>
                  <a:srgbClr val="002060"/>
                </a:solidFill>
                <a:latin typeface="+mn-lt"/>
              </a:rPr>
              <a:t>порядке </a:t>
            </a:r>
            <a:r>
              <a:rPr lang="ru-RU" sz="1800" dirty="0">
                <a:solidFill>
                  <a:srgbClr val="002060"/>
                </a:solidFill>
                <a:latin typeface="+mn-lt"/>
              </a:rPr>
              <a:t>предоставления и последующей актуализации руководителями заказчиков и лицами, непосредственно участвующими в осуществлении закупок товаров, работ, услуг, </a:t>
            </a:r>
            <a:r>
              <a:rPr lang="ru-RU" sz="1800" b="1" u="sng" dirty="0">
                <a:solidFill>
                  <a:srgbClr val="C00000"/>
                </a:solidFill>
                <a:latin typeface="+mn-lt"/>
              </a:rPr>
              <a:t>сведений о гражданах и </a:t>
            </a:r>
            <a:r>
              <a:rPr lang="ru-RU" sz="1800" b="1" u="sng" dirty="0" err="1">
                <a:solidFill>
                  <a:srgbClr val="C00000"/>
                </a:solidFill>
                <a:latin typeface="+mn-lt"/>
              </a:rPr>
              <a:t>юрлицах</a:t>
            </a:r>
            <a:r>
              <a:rPr lang="ru-RU" sz="1800" b="1" u="sng" dirty="0">
                <a:solidFill>
                  <a:srgbClr val="C00000"/>
                </a:solidFill>
                <a:latin typeface="+mn-lt"/>
              </a:rPr>
              <a:t>, в отношении которых у них может возникнуть личная заинтересованность при исполнении должностных обязанностей </a:t>
            </a:r>
            <a:endParaRPr lang="ru-RU" sz="1800" b="1" u="sng" dirty="0" smtClean="0">
              <a:solidFill>
                <a:srgbClr val="C00000"/>
              </a:solidFill>
              <a:latin typeface="+mn-lt"/>
            </a:endParaRPr>
          </a:p>
          <a:p>
            <a:pPr algn="ctr"/>
            <a:r>
              <a:rPr lang="ru-RU" sz="1800" dirty="0" smtClean="0">
                <a:solidFill>
                  <a:srgbClr val="002060"/>
                </a:solidFill>
                <a:latin typeface="+mn-lt"/>
              </a:rPr>
              <a:t>(</a:t>
            </a:r>
            <a:r>
              <a:rPr lang="ru-RU" sz="1800" dirty="0">
                <a:solidFill>
                  <a:srgbClr val="002060"/>
                </a:solidFill>
                <a:latin typeface="+mn-lt"/>
              </a:rPr>
              <a:t>до 30 ноября 2023 г.)</a:t>
            </a:r>
          </a:p>
        </p:txBody>
      </p:sp>
      <p:sp>
        <p:nvSpPr>
          <p:cNvPr id="6" name="Прямоугольник 5"/>
          <p:cNvSpPr/>
          <p:nvPr/>
        </p:nvSpPr>
        <p:spPr>
          <a:xfrm>
            <a:off x="8001566" y="2471865"/>
            <a:ext cx="3888432"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1800" dirty="0">
                <a:solidFill>
                  <a:srgbClr val="002060"/>
                </a:solidFill>
                <a:latin typeface="+mn-lt"/>
              </a:rPr>
              <a:t>Генпрокуратуре РФ с участием заинтересованных федеральных госорганов поручено </a:t>
            </a:r>
            <a:r>
              <a:rPr lang="ru-RU" sz="1800" b="1" u="sng" dirty="0">
                <a:solidFill>
                  <a:srgbClr val="C00000"/>
                </a:solidFill>
                <a:latin typeface="+mn-lt"/>
              </a:rPr>
              <a:t>принимать меры, направленные на предупреждение и пресечение незаконной передачи должностному лицу заказчика денежных средств</a:t>
            </a:r>
            <a:r>
              <a:rPr lang="ru-RU" sz="1800" dirty="0">
                <a:solidFill>
                  <a:srgbClr val="002060"/>
                </a:solidFill>
                <a:latin typeface="+mn-lt"/>
              </a:rPr>
              <a:t>, получаемых поставщиком (подрядчиком, исполнителем) в связи с исполнением контракта, за "предоставление" права заключения такого контракта (откатов)</a:t>
            </a:r>
          </a:p>
        </p:txBody>
      </p:sp>
      <p:sp>
        <p:nvSpPr>
          <p:cNvPr id="7" name="Стрелка вниз 6"/>
          <p:cNvSpPr/>
          <p:nvPr/>
        </p:nvSpPr>
        <p:spPr>
          <a:xfrm>
            <a:off x="2493262" y="2100918"/>
            <a:ext cx="484632" cy="222993"/>
          </a:xfrm>
          <a:prstGeom prst="down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8" name="Стрелка вниз 7"/>
          <p:cNvSpPr/>
          <p:nvPr/>
        </p:nvSpPr>
        <p:spPr>
          <a:xfrm>
            <a:off x="5520618" y="2115347"/>
            <a:ext cx="484632" cy="222993"/>
          </a:xfrm>
          <a:prstGeom prst="down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9" name="Стрелка вниз 8"/>
          <p:cNvSpPr/>
          <p:nvPr/>
        </p:nvSpPr>
        <p:spPr>
          <a:xfrm>
            <a:off x="9240425" y="2124888"/>
            <a:ext cx="484632" cy="222993"/>
          </a:xfrm>
          <a:prstGeom prst="down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330" y="1716862"/>
            <a:ext cx="11593287" cy="3693319"/>
          </a:xfrm>
          <a:prstGeom prst="rect">
            <a:avLst/>
          </a:prstGeom>
          <a:noFill/>
        </p:spPr>
        <p:txBody>
          <a:bodyPr wrap="square" rtlCol="0">
            <a:spAutoFit/>
          </a:bodyPr>
          <a:lstStyle/>
          <a:p>
            <a:pPr indent="457200"/>
            <a:r>
              <a:rPr lang="ru-RU" sz="1800" b="1" dirty="0">
                <a:solidFill>
                  <a:srgbClr val="002060"/>
                </a:solidFill>
                <a:latin typeface="+mn-lt"/>
              </a:rPr>
              <a:t>ч</a:t>
            </a:r>
            <a:r>
              <a:rPr lang="ru-RU" sz="1800" b="1" dirty="0" smtClean="0">
                <a:solidFill>
                  <a:srgbClr val="002060"/>
                </a:solidFill>
                <a:latin typeface="+mn-lt"/>
              </a:rPr>
              <a:t>.39</a:t>
            </a:r>
            <a:r>
              <a:rPr lang="ru-RU" sz="1800" dirty="0" smtClean="0">
                <a:solidFill>
                  <a:srgbClr val="002060"/>
                </a:solidFill>
                <a:latin typeface="+mn-lt"/>
              </a:rPr>
              <a:t> Рекомендовать руководителям федеральных государственных органов, высшим должностным лицам субъекта РФ, органам местного самоуправления и главам муниципальных образований, </a:t>
            </a:r>
            <a:r>
              <a:rPr lang="ru-RU" sz="1800" b="1" u="sng" dirty="0" smtClean="0">
                <a:solidFill>
                  <a:srgbClr val="C00000"/>
                </a:solidFill>
                <a:latin typeface="+mn-lt"/>
              </a:rPr>
              <a:t>в соответствии со своей компетенцией обеспечить:</a:t>
            </a:r>
            <a:endParaRPr lang="ru-RU" sz="1800" dirty="0">
              <a:solidFill>
                <a:srgbClr val="002060"/>
              </a:solidFill>
              <a:latin typeface="+mn-lt"/>
            </a:endParaRPr>
          </a:p>
          <a:p>
            <a:pPr indent="457200"/>
            <a:r>
              <a:rPr lang="ru-RU" sz="1800" dirty="0" smtClean="0">
                <a:solidFill>
                  <a:srgbClr val="002060"/>
                </a:solidFill>
                <a:latin typeface="+mn-lt"/>
              </a:rPr>
              <a:t>а) участие государственных (муниципальных) служащих, работников в должностные обязанности которых входит участие в противодействие коррупции, в том числе </a:t>
            </a:r>
            <a:r>
              <a:rPr lang="ru-RU" sz="1800" b="1" u="sng" dirty="0" smtClean="0">
                <a:solidFill>
                  <a:srgbClr val="C00000"/>
                </a:solidFill>
                <a:latin typeface="+mn-lt"/>
              </a:rPr>
              <a:t>их обучение по дополнительным профессиональным программам в области противодействия коррупции</a:t>
            </a:r>
            <a:r>
              <a:rPr lang="ru-RU" sz="1800" dirty="0" smtClean="0">
                <a:solidFill>
                  <a:srgbClr val="002060"/>
                </a:solidFill>
                <a:latin typeface="+mn-lt"/>
              </a:rPr>
              <a:t>;</a:t>
            </a:r>
          </a:p>
          <a:p>
            <a:pPr indent="457200"/>
            <a:r>
              <a:rPr lang="ru-RU" sz="1800" dirty="0">
                <a:solidFill>
                  <a:srgbClr val="002060"/>
                </a:solidFill>
                <a:latin typeface="+mn-lt"/>
              </a:rPr>
              <a:t>в</a:t>
            </a:r>
            <a:r>
              <a:rPr lang="ru-RU" sz="1800" dirty="0" smtClean="0">
                <a:solidFill>
                  <a:srgbClr val="002060"/>
                </a:solidFill>
                <a:latin typeface="+mn-lt"/>
              </a:rPr>
              <a:t>) участие государственных (муниципальных) служащих, работников, в должностные обязанности которых </a:t>
            </a:r>
            <a:r>
              <a:rPr lang="ru-RU" sz="1800" i="1" dirty="0" smtClean="0">
                <a:solidFill>
                  <a:srgbClr val="C00000"/>
                </a:solidFill>
                <a:latin typeface="+mn-lt"/>
              </a:rPr>
              <a:t>входит участие в проведении закупок товаров, работ, услуг для обеспечения государственных (муниципальных) нужд</a:t>
            </a:r>
            <a:r>
              <a:rPr lang="ru-RU" sz="1800" dirty="0" smtClean="0">
                <a:solidFill>
                  <a:srgbClr val="002060"/>
                </a:solidFill>
                <a:latin typeface="+mn-lt"/>
              </a:rPr>
              <a:t>, в мероприятиях по профессиональному развитию в области противодействия коррупции, </a:t>
            </a:r>
            <a:r>
              <a:rPr lang="ru-RU" sz="1800" u="sng" dirty="0" smtClean="0">
                <a:solidFill>
                  <a:srgbClr val="C00000"/>
                </a:solidFill>
                <a:latin typeface="+mn-lt"/>
              </a:rPr>
              <a:t>в том числе их </a:t>
            </a:r>
            <a:r>
              <a:rPr lang="ru-RU" sz="1800" b="1" u="sng" dirty="0" smtClean="0">
                <a:solidFill>
                  <a:srgbClr val="C00000"/>
                </a:solidFill>
                <a:latin typeface="+mn-lt"/>
              </a:rPr>
              <a:t>обучение по дополнительным профессиональным программам </a:t>
            </a:r>
            <a:r>
              <a:rPr lang="ru-RU" sz="1800" u="sng" dirty="0" smtClean="0">
                <a:solidFill>
                  <a:srgbClr val="C00000"/>
                </a:solidFill>
                <a:latin typeface="+mn-lt"/>
              </a:rPr>
              <a:t>в области противодействия коррупции</a:t>
            </a:r>
            <a:r>
              <a:rPr lang="ru-RU" sz="1800" dirty="0" smtClean="0">
                <a:solidFill>
                  <a:srgbClr val="002060"/>
                </a:solidFill>
                <a:latin typeface="+mn-lt"/>
              </a:rPr>
              <a:t>.</a:t>
            </a:r>
          </a:p>
          <a:p>
            <a:pPr indent="457200"/>
            <a:endParaRPr lang="ru-RU" sz="1800" dirty="0">
              <a:solidFill>
                <a:srgbClr val="002060"/>
              </a:solidFill>
              <a:latin typeface="+mn-lt"/>
            </a:endParaRPr>
          </a:p>
          <a:p>
            <a:pPr indent="457200"/>
            <a:r>
              <a:rPr lang="ru-RU" sz="1800" dirty="0" smtClean="0">
                <a:solidFill>
                  <a:srgbClr val="002060"/>
                </a:solidFill>
                <a:latin typeface="+mn-lt"/>
              </a:rPr>
              <a:t>Доклад о результатах исполнения настоящего пункта </a:t>
            </a:r>
            <a:r>
              <a:rPr lang="ru-RU" sz="1800" b="1" u="sng" dirty="0" smtClean="0">
                <a:solidFill>
                  <a:srgbClr val="C00000"/>
                </a:solidFill>
                <a:latin typeface="+mn-lt"/>
              </a:rPr>
              <a:t>предоставлять ежегодно, до 1 февраля</a:t>
            </a:r>
            <a:r>
              <a:rPr lang="ru-RU" sz="1800" dirty="0" smtClean="0">
                <a:solidFill>
                  <a:srgbClr val="002060"/>
                </a:solidFill>
                <a:latin typeface="+mn-lt"/>
              </a:rPr>
              <a:t>, в Министерство труда и </a:t>
            </a:r>
            <a:r>
              <a:rPr lang="ru-RU" sz="1800" dirty="0">
                <a:solidFill>
                  <a:srgbClr val="002060"/>
                </a:solidFill>
                <a:latin typeface="+mn-lt"/>
              </a:rPr>
              <a:t>с</a:t>
            </a:r>
            <a:r>
              <a:rPr lang="ru-RU" sz="1800" dirty="0" smtClean="0">
                <a:solidFill>
                  <a:srgbClr val="002060"/>
                </a:solidFill>
                <a:latin typeface="+mn-lt"/>
              </a:rPr>
              <a:t>оциальной защиты Российской Федерации.</a:t>
            </a:r>
            <a:endParaRPr lang="ru-RU" sz="1800" dirty="0">
              <a:solidFill>
                <a:srgbClr val="002060"/>
              </a:solidFill>
              <a:latin typeface="+mn-lt"/>
            </a:endParaRPr>
          </a:p>
        </p:txBody>
      </p:sp>
      <p:sp>
        <p:nvSpPr>
          <p:cNvPr id="3" name="Прямоугольник 2"/>
          <p:cNvSpPr/>
          <p:nvPr/>
        </p:nvSpPr>
        <p:spPr>
          <a:xfrm>
            <a:off x="304800" y="251983"/>
            <a:ext cx="11430000" cy="1323439"/>
          </a:xfrm>
          <a:prstGeom prst="rect">
            <a:avLst/>
          </a:prstGeom>
        </p:spPr>
        <p:txBody>
          <a:bodyPr wrap="square">
            <a:spAutoFit/>
          </a:bodyPr>
          <a:lstStyle/>
          <a:p>
            <a:pPr algn="ctr" fontAlgn="base"/>
            <a:r>
              <a:rPr lang="ru-RU" sz="2000" b="1" dirty="0">
                <a:solidFill>
                  <a:schemeClr val="accent2"/>
                </a:solidFill>
              </a:rPr>
              <a:t>Совершенствование мер по противодействию коррупции при осуществлении закупок товаров, работ, услуг для обеспечения государственных и муниципальных нужд, закупок, осуществляемых отдельными видами юридических лиц, а также при распоряжении государственным и муниципальным имуществом</a:t>
            </a:r>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8982" y="584353"/>
            <a:ext cx="10723418" cy="1384995"/>
          </a:xfrm>
          <a:prstGeom prst="rect">
            <a:avLst/>
          </a:prstGeom>
        </p:spPr>
        <p:txBody>
          <a:bodyPr wrap="square">
            <a:spAutoFit/>
          </a:bodyPr>
          <a:lstStyle/>
          <a:p>
            <a:pPr algn="ctr" fontAlgn="base"/>
            <a:r>
              <a:rPr lang="ru-RU" sz="2800" b="1" dirty="0">
                <a:solidFill>
                  <a:schemeClr val="accent2"/>
                </a:solidFill>
              </a:rPr>
              <a:t>Реализация мер по повышению эффективности антикоррупционной экспертизы нормативных правовых актов и проектов нормативных правовых актов</a:t>
            </a:r>
          </a:p>
        </p:txBody>
      </p:sp>
      <p:sp>
        <p:nvSpPr>
          <p:cNvPr id="3" name="Прямоугольник 2"/>
          <p:cNvSpPr/>
          <p:nvPr/>
        </p:nvSpPr>
        <p:spPr>
          <a:xfrm>
            <a:off x="706582" y="2246439"/>
            <a:ext cx="11028218" cy="3693319"/>
          </a:xfrm>
          <a:prstGeom prst="rect">
            <a:avLst/>
          </a:prstGeom>
        </p:spPr>
        <p:txBody>
          <a:bodyPr wrap="square">
            <a:spAutoFit/>
          </a:bodyPr>
          <a:lstStyle/>
          <a:p>
            <a:pPr fontAlgn="base"/>
            <a:r>
              <a:rPr lang="ru-RU" b="1" u="sng" dirty="0" smtClean="0">
                <a:solidFill>
                  <a:srgbClr val="002060"/>
                </a:solidFill>
              </a:rPr>
              <a:t>ГЕНЕРАЛЬНОЙ ПРОКУРАТУРЕ РОССИЙСКОЙ ФЕДЕРАЦИИ ОСУЩЕСТВЛЯТЬ:</a:t>
            </a:r>
            <a:r>
              <a:rPr lang="ru-RU" dirty="0">
                <a:solidFill>
                  <a:srgbClr val="002060"/>
                </a:solidFill>
              </a:rPr>
              <a:t/>
            </a:r>
            <a:br>
              <a:rPr lang="ru-RU" dirty="0">
                <a:solidFill>
                  <a:srgbClr val="002060"/>
                </a:solidFill>
              </a:rPr>
            </a:br>
            <a:endParaRPr lang="ru-RU" dirty="0">
              <a:solidFill>
                <a:srgbClr val="002060"/>
              </a:solidFill>
            </a:endParaRPr>
          </a:p>
          <a:p>
            <a:pPr fontAlgn="base"/>
            <a:r>
              <a:rPr lang="ru-RU" dirty="0">
                <a:solidFill>
                  <a:srgbClr val="002060"/>
                </a:solidFill>
              </a:rPr>
              <a:t>а) мониторинг деятельности федеральных государственных органов и организаций по проведению антикоррупционной экспертизы нормативных правовых актов</a:t>
            </a:r>
            <a:r>
              <a:rPr lang="ru-RU" dirty="0" smtClean="0">
                <a:solidFill>
                  <a:srgbClr val="002060"/>
                </a:solidFill>
              </a:rPr>
              <a:t>;</a:t>
            </a:r>
            <a:r>
              <a:rPr lang="ru-RU" dirty="0">
                <a:solidFill>
                  <a:srgbClr val="002060"/>
                </a:solidFill>
              </a:rPr>
              <a:t/>
            </a:r>
            <a:br>
              <a:rPr lang="ru-RU" dirty="0">
                <a:solidFill>
                  <a:srgbClr val="002060"/>
                </a:solidFill>
              </a:rPr>
            </a:br>
            <a:endParaRPr lang="ru-RU" dirty="0">
              <a:solidFill>
                <a:srgbClr val="002060"/>
              </a:solidFill>
            </a:endParaRPr>
          </a:p>
          <a:p>
            <a:pPr fontAlgn="base"/>
            <a:r>
              <a:rPr lang="ru-RU" dirty="0">
                <a:solidFill>
                  <a:srgbClr val="002060"/>
                </a:solidFill>
              </a:rPr>
              <a:t>б) обобщение результатов работы органов прокуратуры по проведению антикоррупционной экспертизы нормативных правовых актов органов государственной власти субъектов Российской Федерации и органов местного самоуправления, в том числе по рассмотрению заключений, выданных по результатам проведения независимой антикоррупционной экспертизы нормативных правовых актов и проектов нормативных правовых актов</a:t>
            </a:r>
            <a:r>
              <a:rPr lang="ru-RU" dirty="0" smtClean="0">
                <a:solidFill>
                  <a:srgbClr val="002060"/>
                </a:solidFill>
              </a:rPr>
              <a:t>.</a:t>
            </a:r>
            <a:r>
              <a:rPr lang="ru-RU" dirty="0">
                <a:solidFill>
                  <a:srgbClr val="002060"/>
                </a:solidFill>
              </a:rPr>
              <a:t/>
            </a:r>
            <a:br>
              <a:rPr lang="ru-RU" dirty="0">
                <a:solidFill>
                  <a:srgbClr val="002060"/>
                </a:solidFill>
              </a:rPr>
            </a:br>
            <a:endParaRPr lang="ru-RU" dirty="0">
              <a:solidFill>
                <a:srgbClr val="002060"/>
              </a:solidFill>
            </a:endParaRPr>
          </a:p>
          <a:p>
            <a:pPr fontAlgn="base"/>
            <a:r>
              <a:rPr lang="ru-RU" dirty="0">
                <a:solidFill>
                  <a:srgbClr val="002060"/>
                </a:solidFill>
              </a:rPr>
              <a:t>Доклад о результатах исполнения настоящего пункта представлять в президиум Совета при Президенте Российской Федерации по противодействию коррупции ежегодно, </a:t>
            </a:r>
            <a:r>
              <a:rPr lang="ru-RU" b="1" u="sng" dirty="0">
                <a:solidFill>
                  <a:srgbClr val="002060"/>
                </a:solidFill>
              </a:rPr>
              <a:t>до 1 августа.</a:t>
            </a:r>
          </a:p>
        </p:txBody>
      </p:sp>
    </p:spTree>
    <p:extLst>
      <p:ext uri="{BB962C8B-B14F-4D97-AF65-F5344CB8AC3E}">
        <p14:creationId xmlns:p14="http://schemas.microsoft.com/office/powerpoint/2010/main" val="35611815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9491" y="1983571"/>
            <a:ext cx="11346873" cy="1323439"/>
          </a:xfrm>
          <a:prstGeom prst="rect">
            <a:avLst/>
          </a:prstGeom>
        </p:spPr>
        <p:txBody>
          <a:bodyPr wrap="square">
            <a:spAutoFit/>
          </a:bodyPr>
          <a:lstStyle/>
          <a:p>
            <a:pPr algn="ctr"/>
            <a:r>
              <a:rPr lang="ru-RU" sz="4000" b="1" dirty="0" smtClean="0">
                <a:solidFill>
                  <a:schemeClr val="accent2"/>
                </a:solidFill>
              </a:rPr>
              <a:t>О СОСТОЯНИИ КОРРУПЦИОННОЙ ПРЕСТУПНОСТИ В 2020 ГОДУ</a:t>
            </a:r>
            <a:endParaRPr lang="ru-RU" sz="4000" b="1" dirty="0">
              <a:solidFill>
                <a:schemeClr val="accent2"/>
              </a:solidFill>
            </a:endParaRPr>
          </a:p>
        </p:txBody>
      </p:sp>
    </p:spTree>
    <p:extLst>
      <p:ext uri="{BB962C8B-B14F-4D97-AF65-F5344CB8AC3E}">
        <p14:creationId xmlns:p14="http://schemas.microsoft.com/office/powerpoint/2010/main" val="35729817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7927" y="820710"/>
            <a:ext cx="11346873" cy="4801314"/>
          </a:xfrm>
          <a:prstGeom prst="rect">
            <a:avLst/>
          </a:prstGeom>
        </p:spPr>
        <p:txBody>
          <a:bodyPr wrap="square">
            <a:spAutoFit/>
          </a:bodyPr>
          <a:lstStyle/>
          <a:p>
            <a:r>
              <a:rPr lang="ru-RU" dirty="0">
                <a:solidFill>
                  <a:srgbClr val="002060"/>
                </a:solidFill>
              </a:rPr>
              <a:t>В 2020 году количество преступлений коррупционной направленности сохранилось практически на прежнем уровне (увеличилось на 0,5%). </a:t>
            </a:r>
            <a:endParaRPr lang="ru-RU" dirty="0" smtClean="0">
              <a:solidFill>
                <a:srgbClr val="002060"/>
              </a:solidFill>
            </a:endParaRPr>
          </a:p>
          <a:p>
            <a:endParaRPr lang="ru-RU" dirty="0">
              <a:solidFill>
                <a:srgbClr val="002060"/>
              </a:solidFill>
            </a:endParaRPr>
          </a:p>
          <a:p>
            <a:r>
              <a:rPr lang="ru-RU" dirty="0" smtClean="0">
                <a:solidFill>
                  <a:srgbClr val="002060"/>
                </a:solidFill>
              </a:rPr>
              <a:t>Удельный </a:t>
            </a:r>
            <a:r>
              <a:rPr lang="ru-RU" dirty="0">
                <a:solidFill>
                  <a:srgbClr val="002060"/>
                </a:solidFill>
              </a:rPr>
              <a:t>вес преступлений данной категории в общей структуре преступности составил 2% (2019 год – 2%), коэффициент преступности на 100 тысяч населения - 28% (2019 год – 27,6</a:t>
            </a:r>
            <a:r>
              <a:rPr lang="ru-RU" dirty="0" smtClean="0">
                <a:solidFill>
                  <a:srgbClr val="002060"/>
                </a:solidFill>
              </a:rPr>
              <a:t>%).</a:t>
            </a:r>
          </a:p>
          <a:p>
            <a:endParaRPr lang="ru-RU" dirty="0">
              <a:solidFill>
                <a:srgbClr val="002060"/>
              </a:solidFill>
            </a:endParaRPr>
          </a:p>
          <a:p>
            <a:r>
              <a:rPr lang="ru-RU" dirty="0">
                <a:solidFill>
                  <a:srgbClr val="002060"/>
                </a:solidFill>
              </a:rPr>
              <a:t>За анализируемый период правоохранительными органами области выявлено 549 преступлений коррупционной направленности (2019 год – 546</a:t>
            </a:r>
            <a:r>
              <a:rPr lang="ru-RU" dirty="0" smtClean="0">
                <a:solidFill>
                  <a:srgbClr val="002060"/>
                </a:solidFill>
              </a:rPr>
              <a:t>).</a:t>
            </a:r>
          </a:p>
          <a:p>
            <a:endParaRPr lang="ru-RU" dirty="0">
              <a:solidFill>
                <a:srgbClr val="002060"/>
              </a:solidFill>
            </a:endParaRPr>
          </a:p>
          <a:p>
            <a:r>
              <a:rPr lang="ru-RU" dirty="0">
                <a:solidFill>
                  <a:srgbClr val="002060"/>
                </a:solidFill>
              </a:rPr>
              <a:t>На сегодняшний день с такими показателями по общему количеству выявленных преступлений коррупционной направленности Оренбургская область занимает 5 позицию в Приволжском федеральном округе. </a:t>
            </a:r>
            <a:endParaRPr lang="ru-RU" dirty="0" smtClean="0">
              <a:solidFill>
                <a:srgbClr val="002060"/>
              </a:solidFill>
            </a:endParaRPr>
          </a:p>
          <a:p>
            <a:endParaRPr lang="ru-RU" dirty="0">
              <a:solidFill>
                <a:srgbClr val="002060"/>
              </a:solidFill>
            </a:endParaRPr>
          </a:p>
          <a:p>
            <a:r>
              <a:rPr lang="ru-RU" dirty="0" smtClean="0">
                <a:solidFill>
                  <a:srgbClr val="002060"/>
                </a:solidFill>
              </a:rPr>
              <a:t>Выше </a:t>
            </a:r>
            <a:r>
              <a:rPr lang="ru-RU" dirty="0">
                <a:solidFill>
                  <a:srgbClr val="002060"/>
                </a:solidFill>
              </a:rPr>
              <a:t>показатели – в Республиках Башкортостан, Татарстан, Самарской области и Пермском крае</a:t>
            </a:r>
            <a:r>
              <a:rPr lang="ru-RU" dirty="0" smtClean="0">
                <a:solidFill>
                  <a:srgbClr val="002060"/>
                </a:solidFill>
              </a:rPr>
              <a:t>.</a:t>
            </a:r>
          </a:p>
          <a:p>
            <a:endParaRPr lang="ru-RU" dirty="0">
              <a:solidFill>
                <a:srgbClr val="002060"/>
              </a:solidFill>
            </a:endParaRPr>
          </a:p>
          <a:p>
            <a:r>
              <a:rPr lang="ru-RU" dirty="0">
                <a:solidFill>
                  <a:srgbClr val="002060"/>
                </a:solidFill>
              </a:rPr>
              <a:t>Структура коррупционной преступности по сравнению с аналогичным периодом прошлого года существенно изменилась. Возросла доля зарегистрированных мошенничеств, которая составила 38,6% (2019 год – 17,2%). </a:t>
            </a:r>
            <a:endParaRPr lang="ru-RU" dirty="0" smtClean="0">
              <a:solidFill>
                <a:srgbClr val="002060"/>
              </a:solidFill>
            </a:endParaRPr>
          </a:p>
          <a:p>
            <a:r>
              <a:rPr lang="ru-RU" dirty="0" smtClean="0">
                <a:solidFill>
                  <a:srgbClr val="002060"/>
                </a:solidFill>
              </a:rPr>
              <a:t>Доля </a:t>
            </a:r>
            <a:r>
              <a:rPr lang="ru-RU" dirty="0">
                <a:solidFill>
                  <a:srgbClr val="002060"/>
                </a:solidFill>
              </a:rPr>
              <a:t>криминальных взяточничеств снизилась и составила 44,8% (2019 год – 57,9 %).</a:t>
            </a:r>
          </a:p>
        </p:txBody>
      </p:sp>
    </p:spTree>
    <p:extLst>
      <p:ext uri="{BB962C8B-B14F-4D97-AF65-F5344CB8AC3E}">
        <p14:creationId xmlns:p14="http://schemas.microsoft.com/office/powerpoint/2010/main" val="17612082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4073" y="225516"/>
            <a:ext cx="11457709" cy="5909310"/>
          </a:xfrm>
          <a:prstGeom prst="rect">
            <a:avLst/>
          </a:prstGeom>
        </p:spPr>
        <p:txBody>
          <a:bodyPr wrap="square">
            <a:spAutoFit/>
          </a:bodyPr>
          <a:lstStyle/>
          <a:p>
            <a:r>
              <a:rPr lang="ru-RU" dirty="0">
                <a:solidFill>
                  <a:srgbClr val="002060"/>
                </a:solidFill>
              </a:rPr>
              <a:t>Наиболее подверженными коррупционным проявлениям оставались такие сферы деятельности, как освоение бюджетных средств (105 преступлений), в том числе выделенных в рамках целевых программ, ЖКХ (2019 год – 27), а также правоотношения, связанные с осуществлением правоохранительной деятельности (2019 год – 173</a:t>
            </a:r>
            <a:r>
              <a:rPr lang="ru-RU" dirty="0" smtClean="0">
                <a:solidFill>
                  <a:srgbClr val="002060"/>
                </a:solidFill>
              </a:rPr>
              <a:t>).</a:t>
            </a:r>
          </a:p>
          <a:p>
            <a:endParaRPr lang="ru-RU" dirty="0">
              <a:solidFill>
                <a:srgbClr val="002060"/>
              </a:solidFill>
            </a:endParaRPr>
          </a:p>
          <a:p>
            <a:r>
              <a:rPr lang="ru-RU" dirty="0">
                <a:solidFill>
                  <a:srgbClr val="002060"/>
                </a:solidFill>
              </a:rPr>
              <a:t>Из общего количества зарегистрированных преступлений 389 (2019 год –381) отнесены к категории тяжких и особо тяжких, их удельный вес составил 70,8% (2019 год – 69,8 </a:t>
            </a:r>
            <a:r>
              <a:rPr lang="ru-RU" dirty="0" smtClean="0">
                <a:solidFill>
                  <a:srgbClr val="002060"/>
                </a:solidFill>
              </a:rPr>
              <a:t>%).</a:t>
            </a:r>
          </a:p>
          <a:p>
            <a:endParaRPr lang="ru-RU" dirty="0">
              <a:solidFill>
                <a:srgbClr val="002060"/>
              </a:solidFill>
            </a:endParaRPr>
          </a:p>
          <a:p>
            <a:r>
              <a:rPr lang="ru-RU" dirty="0">
                <a:solidFill>
                  <a:srgbClr val="002060"/>
                </a:solidFill>
              </a:rPr>
              <a:t>На территории области за отчетный период совершено 92 (2019 год – 63) преступления коррупционной направленности в крупном или особо крупном размерах либо с причинением крупного ущерба, удельный вес которых от общего количества предварительно расследованных составил 19,2% (2019 год – 12,9</a:t>
            </a:r>
            <a:r>
              <a:rPr lang="ru-RU" dirty="0" smtClean="0">
                <a:solidFill>
                  <a:srgbClr val="002060"/>
                </a:solidFill>
              </a:rPr>
              <a:t>%).</a:t>
            </a:r>
          </a:p>
          <a:p>
            <a:endParaRPr lang="ru-RU" dirty="0">
              <a:solidFill>
                <a:srgbClr val="002060"/>
              </a:solidFill>
            </a:endParaRPr>
          </a:p>
          <a:p>
            <a:r>
              <a:rPr lang="ru-RU" dirty="0">
                <a:solidFill>
                  <a:srgbClr val="002060"/>
                </a:solidFill>
              </a:rPr>
              <a:t>Преступления коррупционной направленности в истекшем году регистрировались на территории всех городов и районов области. Наибольшее количество коррупционных преступлений зарегистрировано на территории г. Оренбурга (243), г. Орска (52), г. Новотроицка (23), </a:t>
            </a:r>
            <a:r>
              <a:rPr lang="ru-RU" dirty="0" err="1">
                <a:solidFill>
                  <a:srgbClr val="002060"/>
                </a:solidFill>
              </a:rPr>
              <a:t>Бузулукского</a:t>
            </a:r>
            <a:r>
              <a:rPr lang="ru-RU" dirty="0">
                <a:solidFill>
                  <a:srgbClr val="002060"/>
                </a:solidFill>
              </a:rPr>
              <a:t> (23), </a:t>
            </a:r>
            <a:r>
              <a:rPr lang="ru-RU" dirty="0" err="1">
                <a:solidFill>
                  <a:srgbClr val="002060"/>
                </a:solidFill>
              </a:rPr>
              <a:t>Бугурусланского</a:t>
            </a:r>
            <a:r>
              <a:rPr lang="ru-RU" dirty="0">
                <a:solidFill>
                  <a:srgbClr val="002060"/>
                </a:solidFill>
              </a:rPr>
              <a:t> (16), </a:t>
            </a:r>
            <a:r>
              <a:rPr lang="ru-RU" dirty="0" err="1">
                <a:solidFill>
                  <a:srgbClr val="002060"/>
                </a:solidFill>
              </a:rPr>
              <a:t>Новоорского</a:t>
            </a:r>
            <a:r>
              <a:rPr lang="ru-RU" dirty="0">
                <a:solidFill>
                  <a:srgbClr val="002060"/>
                </a:solidFill>
              </a:rPr>
              <a:t> (16), Соль-</a:t>
            </a:r>
            <a:r>
              <a:rPr lang="ru-RU" dirty="0" err="1">
                <a:solidFill>
                  <a:srgbClr val="002060"/>
                </a:solidFill>
              </a:rPr>
              <a:t>Илецкого</a:t>
            </a:r>
            <a:r>
              <a:rPr lang="ru-RU" dirty="0">
                <a:solidFill>
                  <a:srgbClr val="002060"/>
                </a:solidFill>
              </a:rPr>
              <a:t> (12), </a:t>
            </a:r>
            <a:r>
              <a:rPr lang="ru-RU" dirty="0" err="1">
                <a:solidFill>
                  <a:srgbClr val="002060"/>
                </a:solidFill>
              </a:rPr>
              <a:t>Новосергиевского</a:t>
            </a:r>
            <a:r>
              <a:rPr lang="ru-RU" dirty="0">
                <a:solidFill>
                  <a:srgbClr val="002060"/>
                </a:solidFill>
              </a:rPr>
              <a:t> (10) и Оренбургского (10) районов</a:t>
            </a:r>
            <a:r>
              <a:rPr lang="ru-RU" dirty="0" smtClean="0">
                <a:solidFill>
                  <a:srgbClr val="002060"/>
                </a:solidFill>
              </a:rPr>
              <a:t>.</a:t>
            </a:r>
          </a:p>
          <a:p>
            <a:endParaRPr lang="ru-RU" dirty="0">
              <a:solidFill>
                <a:srgbClr val="002060"/>
              </a:solidFill>
            </a:endParaRPr>
          </a:p>
          <a:p>
            <a:r>
              <a:rPr lang="ru-RU" dirty="0">
                <a:solidFill>
                  <a:srgbClr val="002060"/>
                </a:solidFill>
              </a:rPr>
              <a:t>В результате принятых органами </a:t>
            </a:r>
            <a:r>
              <a:rPr lang="ru-RU" dirty="0" smtClean="0">
                <a:solidFill>
                  <a:srgbClr val="002060"/>
                </a:solidFill>
              </a:rPr>
              <a:t>прокуратуры</a:t>
            </a:r>
            <a:r>
              <a:rPr lang="ru-RU" dirty="0">
                <a:solidFill>
                  <a:srgbClr val="002060"/>
                </a:solidFill>
              </a:rPr>
              <a:t> </a:t>
            </a:r>
            <a:r>
              <a:rPr lang="ru-RU" dirty="0" smtClean="0">
                <a:solidFill>
                  <a:srgbClr val="002060"/>
                </a:solidFill>
              </a:rPr>
              <a:t>совместно </a:t>
            </a:r>
            <a:r>
              <a:rPr lang="ru-RU" dirty="0">
                <a:solidFill>
                  <a:srgbClr val="002060"/>
                </a:solidFill>
              </a:rPr>
              <a:t>с правоохранителями мер обеспечена возможность полного возмещения ущерба, причиненного коррупционными преступлениями. Так, до направления уголовных дел в суд наложен арест на имущество на сумму около 174 млн. рублей (при причиненном ущербе в 84,2 млн. рублей). Сумма ущерба, возмещенная на стадии следствия, составила 32,9 млн рублей или 39,1%, из них добровольно возмещено 17,4 млн. рублей, изъято имущества, денег и ценностей на сумму 15,5 тыс. рублей.</a:t>
            </a:r>
          </a:p>
        </p:txBody>
      </p:sp>
    </p:spTree>
    <p:extLst>
      <p:ext uri="{BB962C8B-B14F-4D97-AF65-F5344CB8AC3E}">
        <p14:creationId xmlns:p14="http://schemas.microsoft.com/office/powerpoint/2010/main" val="1761208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710865" y="664710"/>
            <a:ext cx="7859930" cy="403869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00000"/>
              </a:lnSpc>
              <a:buNone/>
            </a:pPr>
            <a:r>
              <a:rPr lang="ru-RU" dirty="0">
                <a:solidFill>
                  <a:srgbClr val="002060"/>
                </a:solidFill>
              </a:rPr>
              <a:t>Первым правителем, о котором сохранилось упоминание как о борце с коррупцией, был Уруинимгина — шумерский царь города-государства </a:t>
            </a:r>
            <a:r>
              <a:rPr lang="ru-RU" dirty="0" err="1">
                <a:solidFill>
                  <a:srgbClr val="002060"/>
                </a:solidFill>
              </a:rPr>
              <a:t>Лагаша</a:t>
            </a:r>
            <a:r>
              <a:rPr lang="ru-RU" dirty="0">
                <a:solidFill>
                  <a:srgbClr val="002060"/>
                </a:solidFill>
              </a:rPr>
              <a:t> во второй половине XXIV века до н. э. Несмотря на показательные и часто жестокие наказания за коррупцию, борьба с ней не приводила к желаемым результатам. В лучшем случае удавалось предотвратить наиболее опасные преступления, однако на уровне мелкой растраты и взяток коррупция носила массовый характер. Первый трактат с обсуждением коррупции — «</a:t>
            </a:r>
            <a:r>
              <a:rPr lang="ru-RU" dirty="0" err="1">
                <a:solidFill>
                  <a:srgbClr val="002060"/>
                </a:solidFill>
              </a:rPr>
              <a:t>Артха-шастра</a:t>
            </a:r>
            <a:r>
              <a:rPr lang="ru-RU" dirty="0">
                <a:solidFill>
                  <a:srgbClr val="002060"/>
                </a:solidFill>
              </a:rPr>
              <a:t>» — опубликовал под псевдонимом </a:t>
            </a:r>
            <a:r>
              <a:rPr lang="ru-RU" dirty="0" err="1">
                <a:solidFill>
                  <a:srgbClr val="002060"/>
                </a:solidFill>
              </a:rPr>
              <a:t>Каутилья</a:t>
            </a:r>
            <a:r>
              <a:rPr lang="ru-RU" dirty="0">
                <a:solidFill>
                  <a:srgbClr val="002060"/>
                </a:solidFill>
              </a:rPr>
              <a:t> один из министров </a:t>
            </a:r>
            <a:r>
              <a:rPr lang="ru-RU" dirty="0" err="1">
                <a:solidFill>
                  <a:srgbClr val="002060"/>
                </a:solidFill>
              </a:rPr>
              <a:t>Бхараты</a:t>
            </a:r>
            <a:r>
              <a:rPr lang="ru-RU" dirty="0">
                <a:solidFill>
                  <a:srgbClr val="002060"/>
                </a:solidFill>
              </a:rPr>
              <a:t> (Индии) в IV веке до н. э. В нём он сделал пессимистичный вывод, что «имущество царя не может быть, хотя бы в малости, не присвоено ведающими этим имуществом».</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0227" y="477674"/>
            <a:ext cx="2743200" cy="3391467"/>
          </a:xfrm>
          <a:prstGeom prst="rect">
            <a:avLst/>
          </a:prstGeom>
        </p:spPr>
      </p:pic>
      <p:sp>
        <p:nvSpPr>
          <p:cNvPr id="4" name="Прямоугольник 3"/>
          <p:cNvSpPr/>
          <p:nvPr/>
        </p:nvSpPr>
        <p:spPr>
          <a:xfrm>
            <a:off x="8802957" y="3667414"/>
            <a:ext cx="3166130" cy="338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ru-RU" sz="1600" b="1" dirty="0">
                <a:solidFill>
                  <a:srgbClr val="002060"/>
                </a:solidFill>
              </a:rPr>
              <a:t>Уруинимгина — шумерский царь</a:t>
            </a:r>
            <a:endParaRPr lang="ru-RU" sz="1600" b="1" dirty="0"/>
          </a:p>
        </p:txBody>
      </p:sp>
    </p:spTree>
    <p:extLst>
      <p:ext uri="{BB962C8B-B14F-4D97-AF65-F5344CB8AC3E}">
        <p14:creationId xmlns:p14="http://schemas.microsoft.com/office/powerpoint/2010/main" val="3488484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2727" y="751344"/>
            <a:ext cx="10709564" cy="3693319"/>
          </a:xfrm>
          <a:prstGeom prst="rect">
            <a:avLst/>
          </a:prstGeom>
        </p:spPr>
        <p:txBody>
          <a:bodyPr wrap="square">
            <a:spAutoFit/>
          </a:bodyPr>
          <a:lstStyle/>
          <a:p>
            <a:r>
              <a:rPr lang="ru-RU" dirty="0">
                <a:solidFill>
                  <a:srgbClr val="002060"/>
                </a:solidFill>
              </a:rPr>
              <a:t>Выявление взяточничества в целом по области снизилось на 22,1% и в абсолютных цифрах составило 246 преступлений (2019 год – 316), половина из них – мелкое взяточничество. В общем составе преступлений, связанных со взяточничеством, факты получения взяток составили 17,1%, дачи взяток – 27,6%, посредничества во взяточничестве – 5,3</a:t>
            </a:r>
            <a:r>
              <a:rPr lang="ru-RU" dirty="0" smtClean="0">
                <a:solidFill>
                  <a:srgbClr val="002060"/>
                </a:solidFill>
              </a:rPr>
              <a:t>%.</a:t>
            </a:r>
          </a:p>
          <a:p>
            <a:endParaRPr lang="ru-RU" dirty="0">
              <a:solidFill>
                <a:srgbClr val="002060"/>
              </a:solidFill>
            </a:endParaRPr>
          </a:p>
          <a:p>
            <a:r>
              <a:rPr lang="ru-RU" dirty="0">
                <a:solidFill>
                  <a:srgbClr val="002060"/>
                </a:solidFill>
              </a:rPr>
              <a:t>Из общего числа зарегистрированных фактов получения взяток 12 (2019 год – 11) совершены в крупном и особо крупном размере, удельный вес которых составил 28,6 % (11,2 %) от общего числа выявленных</a:t>
            </a:r>
            <a:r>
              <a:rPr lang="ru-RU" dirty="0" smtClean="0">
                <a:solidFill>
                  <a:srgbClr val="002060"/>
                </a:solidFill>
              </a:rPr>
              <a:t>.</a:t>
            </a:r>
          </a:p>
          <a:p>
            <a:endParaRPr lang="ru-RU" dirty="0">
              <a:solidFill>
                <a:srgbClr val="002060"/>
              </a:solidFill>
            </a:endParaRPr>
          </a:p>
          <a:p>
            <a:r>
              <a:rPr lang="ru-RU" dirty="0">
                <a:solidFill>
                  <a:srgbClr val="002060"/>
                </a:solidFill>
              </a:rPr>
              <a:t>Общая сумма полученных взяток по области составила около 63 млн. рублей (2019 год – более 12 млн. рублей), средняя сумма полученной взятки – почти 1,5 млн. рублей (2019 год – 124,5 тыс. рублей</a:t>
            </a:r>
            <a:r>
              <a:rPr lang="ru-RU" dirty="0" smtClean="0">
                <a:solidFill>
                  <a:srgbClr val="002060"/>
                </a:solidFill>
              </a:rPr>
              <a:t>).</a:t>
            </a:r>
          </a:p>
          <a:p>
            <a:endParaRPr lang="ru-RU" dirty="0">
              <a:solidFill>
                <a:srgbClr val="002060"/>
              </a:solidFill>
            </a:endParaRPr>
          </a:p>
          <a:p>
            <a:r>
              <a:rPr lang="ru-RU" dirty="0">
                <a:solidFill>
                  <a:srgbClr val="002060"/>
                </a:solidFill>
              </a:rPr>
              <a:t>Общая сумма переданных взяток по области составила более 1,1 млн. рублей (2019 год – более 2,6 млн. рублей), средняя сумма данной взятки – 17,2 тыс. рублей (2019 год – 28,6 тыс. рублей).</a:t>
            </a:r>
          </a:p>
        </p:txBody>
      </p:sp>
    </p:spTree>
    <p:extLst>
      <p:ext uri="{BB962C8B-B14F-4D97-AF65-F5344CB8AC3E}">
        <p14:creationId xmlns:p14="http://schemas.microsoft.com/office/powerpoint/2010/main" val="17612082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0217" y="460721"/>
            <a:ext cx="11416145" cy="5355312"/>
          </a:xfrm>
          <a:prstGeom prst="rect">
            <a:avLst/>
          </a:prstGeom>
        </p:spPr>
        <p:txBody>
          <a:bodyPr wrap="square">
            <a:spAutoFit/>
          </a:bodyPr>
          <a:lstStyle/>
          <a:p>
            <a:r>
              <a:rPr lang="ru-RU" dirty="0">
                <a:solidFill>
                  <a:srgbClr val="002060"/>
                </a:solidFill>
              </a:rPr>
              <a:t>За анализируемый период правоохранительными органами выявлено 13 преступлений по факту посредничества во взяточничестве (2019 год – 23</a:t>
            </a:r>
            <a:r>
              <a:rPr lang="ru-RU" dirty="0" smtClean="0">
                <a:solidFill>
                  <a:srgbClr val="002060"/>
                </a:solidFill>
              </a:rPr>
              <a:t>).</a:t>
            </a:r>
          </a:p>
          <a:p>
            <a:endParaRPr lang="ru-RU" dirty="0">
              <a:solidFill>
                <a:srgbClr val="002060"/>
              </a:solidFill>
            </a:endParaRPr>
          </a:p>
          <a:p>
            <a:r>
              <a:rPr lang="ru-RU" dirty="0">
                <a:solidFill>
                  <a:srgbClr val="002060"/>
                </a:solidFill>
              </a:rPr>
              <a:t>Половина преступлений по фактам получения взяток (21 из 42) выявлены на территории г. Оренбурга. По три преступления данной категории выявлено в г. Новотроицке, Сорочинском городском округе и </a:t>
            </a:r>
            <a:r>
              <a:rPr lang="ru-RU" dirty="0" err="1">
                <a:solidFill>
                  <a:srgbClr val="002060"/>
                </a:solidFill>
              </a:rPr>
              <a:t>Илекском</a:t>
            </a:r>
            <a:r>
              <a:rPr lang="ru-RU" dirty="0">
                <a:solidFill>
                  <a:srgbClr val="002060"/>
                </a:solidFill>
              </a:rPr>
              <a:t> районе, 4 – в Октябрьском районе г. Орска, по 2 – в </a:t>
            </a:r>
            <a:r>
              <a:rPr lang="ru-RU" dirty="0" err="1">
                <a:solidFill>
                  <a:srgbClr val="002060"/>
                </a:solidFill>
              </a:rPr>
              <a:t>Новосергиевском</a:t>
            </a:r>
            <a:r>
              <a:rPr lang="ru-RU" dirty="0">
                <a:solidFill>
                  <a:srgbClr val="002060"/>
                </a:solidFill>
              </a:rPr>
              <a:t> и </a:t>
            </a:r>
            <a:r>
              <a:rPr lang="ru-RU" dirty="0" err="1">
                <a:solidFill>
                  <a:srgbClr val="002060"/>
                </a:solidFill>
              </a:rPr>
              <a:t>Светлинском</a:t>
            </a:r>
            <a:r>
              <a:rPr lang="ru-RU" dirty="0">
                <a:solidFill>
                  <a:srgbClr val="002060"/>
                </a:solidFill>
              </a:rPr>
              <a:t> районах, по одному – в Александровском, Оренбургском и </a:t>
            </a:r>
            <a:r>
              <a:rPr lang="ru-RU" dirty="0" err="1">
                <a:solidFill>
                  <a:srgbClr val="002060"/>
                </a:solidFill>
              </a:rPr>
              <a:t>Сакмарском</a:t>
            </a:r>
            <a:r>
              <a:rPr lang="ru-RU" dirty="0">
                <a:solidFill>
                  <a:srgbClr val="002060"/>
                </a:solidFill>
              </a:rPr>
              <a:t> районах</a:t>
            </a:r>
            <a:r>
              <a:rPr lang="ru-RU" dirty="0" smtClean="0">
                <a:solidFill>
                  <a:srgbClr val="002060"/>
                </a:solidFill>
              </a:rPr>
              <a:t>.</a:t>
            </a:r>
          </a:p>
          <a:p>
            <a:endParaRPr lang="ru-RU" dirty="0">
              <a:solidFill>
                <a:srgbClr val="002060"/>
              </a:solidFill>
            </a:endParaRPr>
          </a:p>
          <a:p>
            <a:r>
              <a:rPr lang="ru-RU" dirty="0">
                <a:solidFill>
                  <a:srgbClr val="002060"/>
                </a:solidFill>
              </a:rPr>
              <a:t>За 2020 год судами области рассмотрено 214 (2019 год – 259) уголовных дел о преступлениях коррупционной направленности в отношении 224 (2019 год – 277) лиц, из них с вынесением обвинительных приговоров – 194 (2019 год – 242) дела в отношении 203 (2019 год – 256) лиц</a:t>
            </a:r>
            <a:r>
              <a:rPr lang="ru-RU" dirty="0" smtClean="0">
                <a:solidFill>
                  <a:srgbClr val="002060"/>
                </a:solidFill>
              </a:rPr>
              <a:t>.</a:t>
            </a:r>
          </a:p>
          <a:p>
            <a:endParaRPr lang="ru-RU" dirty="0">
              <a:solidFill>
                <a:srgbClr val="002060"/>
              </a:solidFill>
            </a:endParaRPr>
          </a:p>
          <a:p>
            <a:r>
              <a:rPr lang="ru-RU" dirty="0">
                <a:solidFill>
                  <a:srgbClr val="002060"/>
                </a:solidFill>
              </a:rPr>
              <a:t>Основным видом наказания, назначенным лицам, осужденным по делам коррупционной направленности в 2020 году, явился штраф. К нему приговорено 164 лица (80,7% от общего числа осужденных за коррупционные преступления) (2019 год – 175). При этом размер штрафа многократно превышал размер полученного винов­ным преступного дохода. Наказание в виде реального лишения свободы назначено 30 (2019 год – 35) лицам</a:t>
            </a:r>
            <a:r>
              <a:rPr lang="ru-RU" dirty="0" smtClean="0">
                <a:solidFill>
                  <a:srgbClr val="002060"/>
                </a:solidFill>
              </a:rPr>
              <a:t>.</a:t>
            </a:r>
          </a:p>
          <a:p>
            <a:endParaRPr lang="ru-RU" dirty="0">
              <a:solidFill>
                <a:srgbClr val="002060"/>
              </a:solidFill>
            </a:endParaRPr>
          </a:p>
          <a:p>
            <a:r>
              <a:rPr lang="ru-RU" dirty="0">
                <a:solidFill>
                  <a:srgbClr val="002060"/>
                </a:solidFill>
              </a:rPr>
              <a:t>Работа органов </a:t>
            </a:r>
            <a:r>
              <a:rPr lang="ru-RU" b="1" u="sng" dirty="0" smtClean="0">
                <a:solidFill>
                  <a:srgbClr val="002060"/>
                </a:solidFill>
              </a:rPr>
              <a:t>прокуратуры</a:t>
            </a:r>
            <a:r>
              <a:rPr lang="ru-RU" b="1" u="sng" dirty="0">
                <a:solidFill>
                  <a:srgbClr val="002060"/>
                </a:solidFill>
              </a:rPr>
              <a:t> </a:t>
            </a:r>
            <a:r>
              <a:rPr lang="ru-RU" dirty="0" smtClean="0">
                <a:solidFill>
                  <a:srgbClr val="002060"/>
                </a:solidFill>
              </a:rPr>
              <a:t>и </a:t>
            </a:r>
            <a:r>
              <a:rPr lang="ru-RU" dirty="0">
                <a:solidFill>
                  <a:srgbClr val="002060"/>
                </a:solidFill>
              </a:rPr>
              <a:t>правоохранительного блока по предупреждению, выявлению и пресечению коррупционных преступлений продолжается.</a:t>
            </a:r>
          </a:p>
        </p:txBody>
      </p:sp>
    </p:spTree>
    <p:extLst>
      <p:ext uri="{BB962C8B-B14F-4D97-AF65-F5344CB8AC3E}">
        <p14:creationId xmlns:p14="http://schemas.microsoft.com/office/powerpoint/2010/main" val="1761208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42494" y="1224897"/>
            <a:ext cx="5909479"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chemeClr val="accent1">
                    <a:lumMod val="75000"/>
                  </a:schemeClr>
                </a:solidFill>
              </a:rPr>
              <a:t>СПАСИБО ЗА ВНИМАНИЕ!</a:t>
            </a:r>
            <a:endParaRPr lang="ru-RU" sz="3600" b="1" dirty="0">
              <a:solidFill>
                <a:schemeClr val="accent1">
                  <a:lumMod val="75000"/>
                </a:schemeClr>
              </a:solidFill>
            </a:endParaRPr>
          </a:p>
        </p:txBody>
      </p:sp>
      <p:pic>
        <p:nvPicPr>
          <p:cNvPr id="1026" name="Picture 2" descr="https://kpi.ua/files/styles/story/public/images-story/n9621.jpg?itok=EHFfIMy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6327" y="2700644"/>
            <a:ext cx="5157643" cy="2926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759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847342" y="673677"/>
            <a:ext cx="6508801" cy="338437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00000"/>
              </a:lnSpc>
              <a:buNone/>
            </a:pPr>
            <a:r>
              <a:rPr lang="ru-RU" dirty="0">
                <a:solidFill>
                  <a:srgbClr val="002060"/>
                </a:solidFill>
              </a:rPr>
              <a:t>Особую озабоченность вызывала продажность судей, поскольку она приводила к незаконному перераспределению собственности и желанию решить спор вне правового поля. Не случайно ведущие религии из всех видов коррупции осуждают в первую очередь подкуп судей: «Даров не принимай, ибо дары слепыми делают зрячих и превращают дело правых» (Исх.23:8, см. также Втор.16:19); «Не присваивайте незаконно имущества друг друга и не подкупайте судей, чтобы намеренно присвоить часть собственности других людей» (Коран 2:188) и т. д.</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5103" y="798750"/>
            <a:ext cx="4087505" cy="3227339"/>
          </a:xfrm>
          <a:prstGeom prst="rect">
            <a:avLst/>
          </a:prstGeom>
        </p:spPr>
      </p:pic>
    </p:spTree>
    <p:extLst>
      <p:ext uri="{BB962C8B-B14F-4D97-AF65-F5344CB8AC3E}">
        <p14:creationId xmlns:p14="http://schemas.microsoft.com/office/powerpoint/2010/main" val="1015965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710863" y="787539"/>
            <a:ext cx="10739608" cy="403869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10000"/>
              </a:lnSpc>
              <a:buFont typeface="Calibri" panose="020F0502020204030204" pitchFamily="34" charset="0"/>
              <a:buNone/>
            </a:pPr>
            <a:r>
              <a:rPr lang="ru-RU" dirty="0" smtClean="0">
                <a:solidFill>
                  <a:srgbClr val="002060"/>
                </a:solidFill>
              </a:rPr>
              <a:t>Однако начиная с конца XVIII века на Западе в отношении общества к коррупции наступил перелом. Либеральные преобразования проходили под лозунгом, что государственная власть существует для блага людей ей подвластных, и поэтому подданные содержат правительство в обмен на неукоснительное соблюдение чиновниками законов. В частности, согласно Конституции США, принятой в 1787 г., получение взятки является одним из двух явным образом упомянутых преступлений, за которые Президенту США может быть объявлен импичмент. Общество начало оказывать всё больше влияние на качество работы государственного аппарата. По мере усиления политических партий и государственного регулирования, растущую озабоченность стали вызывать эпизоды сговора политической элиты и крупного бизнеса. Тем не менее, уровень коррупции в развитых странах на протяжении XIX—XX веков уменьшился по сравнению с остальным миром</a:t>
            </a:r>
            <a:endParaRPr lang="ru-RU" dirty="0">
              <a:solidFill>
                <a:srgbClr val="002060"/>
              </a:solidFill>
            </a:endParaRPr>
          </a:p>
        </p:txBody>
      </p:sp>
    </p:spTree>
    <p:extLst>
      <p:ext uri="{BB962C8B-B14F-4D97-AF65-F5344CB8AC3E}">
        <p14:creationId xmlns:p14="http://schemas.microsoft.com/office/powerpoint/2010/main" val="1091533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642625" y="896721"/>
            <a:ext cx="10835142" cy="4038699"/>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00000"/>
              </a:lnSpc>
              <a:buFont typeface="Calibri" panose="020F0502020204030204" pitchFamily="34" charset="0"/>
              <a:buNone/>
            </a:pPr>
            <a:r>
              <a:rPr lang="ru-RU" dirty="0" smtClean="0">
                <a:solidFill>
                  <a:srgbClr val="002060"/>
                </a:solidFill>
              </a:rPr>
              <a:t>Во второй половине XX века коррупция всё больше начала становиться международной проблемой. Подкуп корпорациями высших должностных лиц за границей приобрёл массовый характер. Глобализация привела к тому, что коррупция в одной стране стала негативно сказываться на развитии многих стран. При этом страны с наиболее высоким уровнем коррупции более не ограничивались третьим миром: либерализация в бывших социалистических странах в 1990-е гг. сопровождалась вопиющими должностными злоупотреблениями. В своём выпуске от 31 декабря 1995 г. газета «</a:t>
            </a:r>
            <a:r>
              <a:rPr lang="ru-RU" dirty="0" err="1" smtClean="0">
                <a:solidFill>
                  <a:srgbClr val="002060"/>
                </a:solidFill>
              </a:rPr>
              <a:t>Financial</a:t>
            </a:r>
            <a:r>
              <a:rPr lang="ru-RU" dirty="0" smtClean="0">
                <a:solidFill>
                  <a:srgbClr val="002060"/>
                </a:solidFill>
              </a:rPr>
              <a:t> </a:t>
            </a:r>
            <a:r>
              <a:rPr lang="ru-RU" dirty="0" err="1" smtClean="0">
                <a:solidFill>
                  <a:srgbClr val="002060"/>
                </a:solidFill>
              </a:rPr>
              <a:t>Times</a:t>
            </a:r>
            <a:r>
              <a:rPr lang="ru-RU" dirty="0" smtClean="0">
                <a:solidFill>
                  <a:srgbClr val="002060"/>
                </a:solidFill>
              </a:rPr>
              <a:t>» объявила 1995 год «годом коррупции». Для пропаганды знаний о коррупции ООН учредила Международный день борьбы с коррупцией (9 декабря).</a:t>
            </a:r>
            <a:endParaRPr lang="ru-RU" dirty="0">
              <a:solidFill>
                <a:srgbClr val="002060"/>
              </a:solidFill>
            </a:endParaRPr>
          </a:p>
        </p:txBody>
      </p:sp>
    </p:spTree>
    <p:extLst>
      <p:ext uri="{BB962C8B-B14F-4D97-AF65-F5344CB8AC3E}">
        <p14:creationId xmlns:p14="http://schemas.microsoft.com/office/powerpoint/2010/main" val="3961531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765453" y="869426"/>
            <a:ext cx="10603131" cy="403869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00000"/>
              </a:lnSpc>
              <a:buFont typeface="Calibri" panose="020F0502020204030204" pitchFamily="34" charset="0"/>
              <a:buNone/>
            </a:pPr>
            <a:r>
              <a:rPr lang="ru-RU" dirty="0" smtClean="0">
                <a:solidFill>
                  <a:srgbClr val="002060"/>
                </a:solidFill>
              </a:rPr>
              <a:t>Коррупцию возможно классифицировать по многим критериям: по типам взаимодействующих субъектов (граждане и мелкие служащие, фирмы и чиновники, нация и политическое руководство); по типу выгоды (получение прибыли или уменьшение расходов); по направленности (внутренняя и внешняя); по способу взаимодействия субъектов, степени централизации, предсказуемости и т. д. В России исторически коррупция также различалась по тому признаку, происходило ли получение неправомерных преимуществ за совершение законных действий («мздоимство») или же незаконных действий («лихоимство»)</a:t>
            </a:r>
            <a:endParaRPr lang="ru-RU" dirty="0">
              <a:solidFill>
                <a:srgbClr val="002060"/>
              </a:solidFill>
            </a:endParaRPr>
          </a:p>
        </p:txBody>
      </p:sp>
    </p:spTree>
    <p:extLst>
      <p:ext uri="{BB962C8B-B14F-4D97-AF65-F5344CB8AC3E}">
        <p14:creationId xmlns:p14="http://schemas.microsoft.com/office/powerpoint/2010/main" val="3306646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806397" y="828483"/>
            <a:ext cx="10316528" cy="4038699"/>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00000"/>
              </a:lnSpc>
              <a:buFont typeface="Calibri" panose="020F0502020204030204" pitchFamily="34" charset="0"/>
              <a:buNone/>
            </a:pPr>
            <a:r>
              <a:rPr lang="ru-RU" dirty="0" smtClean="0">
                <a:solidFill>
                  <a:srgbClr val="002060"/>
                </a:solidFill>
              </a:rPr>
              <a:t>Разные проявления коррупции имеют различную этическую оценку: одни действия считаются преступными, другие всего лишь безнравственными. К последним, как правило, относятся кумовство и покровительство на основе политической ориентации, которые нарушают принцип меритократии.</a:t>
            </a:r>
          </a:p>
          <a:p>
            <a:pPr marL="0" indent="457200" algn="just">
              <a:lnSpc>
                <a:spcPct val="100000"/>
              </a:lnSpc>
              <a:buFont typeface="Calibri" panose="020F0502020204030204" pitchFamily="34" charset="0"/>
              <a:buNone/>
            </a:pPr>
            <a:r>
              <a:rPr lang="ru-RU" dirty="0" smtClean="0">
                <a:solidFill>
                  <a:srgbClr val="002060"/>
                </a:solidFill>
              </a:rPr>
              <a:t>Следует отличать коррупцию от лоббизма. При лоббировании должностное лицо тоже использует свои властные полномочия для повышения шансов переназначения или для продвижения по должностной лестнице в обмен на действия в интересах определённой группы. Отличие состоит в том, что лоббизм удовлетворяет трём условиям:</a:t>
            </a:r>
          </a:p>
          <a:p>
            <a:pPr fontAlgn="base">
              <a:buFont typeface="Wingdings" panose="05000000000000000000" pitchFamily="2" charset="2"/>
              <a:buChar char="Ø"/>
            </a:pPr>
            <a:r>
              <a:rPr lang="ru-RU" dirty="0" smtClean="0">
                <a:solidFill>
                  <a:srgbClr val="002060"/>
                </a:solidFill>
              </a:rPr>
              <a:t>   Процесс </a:t>
            </a:r>
            <a:r>
              <a:rPr lang="ru-RU" dirty="0">
                <a:solidFill>
                  <a:srgbClr val="002060"/>
                </a:solidFill>
              </a:rPr>
              <a:t>оказания влияния на должностное лицо носит конкурентный характер и следует правилам, которые известны всем участникам.</a:t>
            </a:r>
          </a:p>
          <a:p>
            <a:pPr fontAlgn="base">
              <a:buFont typeface="Wingdings" panose="05000000000000000000" pitchFamily="2" charset="2"/>
              <a:buChar char="Ø"/>
            </a:pPr>
            <a:r>
              <a:rPr lang="ru-RU" dirty="0" smtClean="0">
                <a:solidFill>
                  <a:srgbClr val="002060"/>
                </a:solidFill>
              </a:rPr>
              <a:t>   Отсутствуют </a:t>
            </a:r>
            <a:r>
              <a:rPr lang="ru-RU" dirty="0">
                <a:solidFill>
                  <a:srgbClr val="002060"/>
                </a:solidFill>
              </a:rPr>
              <a:t>секретные или побочные платежи.</a:t>
            </a:r>
          </a:p>
          <a:p>
            <a:pPr fontAlgn="base">
              <a:buFont typeface="Wingdings" panose="05000000000000000000" pitchFamily="2" charset="2"/>
              <a:buChar char="Ø"/>
            </a:pPr>
            <a:r>
              <a:rPr lang="ru-RU" dirty="0" smtClean="0">
                <a:solidFill>
                  <a:srgbClr val="002060"/>
                </a:solidFill>
              </a:rPr>
              <a:t>   Клиенты </a:t>
            </a:r>
            <a:r>
              <a:rPr lang="ru-RU" dirty="0">
                <a:solidFill>
                  <a:srgbClr val="002060"/>
                </a:solidFill>
              </a:rPr>
              <a:t>и агенты независимы друг от друга в том смысле, что никакая группа не получает долю от прибыли, заработанной другой группой.</a:t>
            </a:r>
          </a:p>
          <a:p>
            <a:pPr marL="0" indent="457200" algn="just">
              <a:lnSpc>
                <a:spcPct val="100000"/>
              </a:lnSpc>
              <a:buFont typeface="Calibri" panose="020F0502020204030204" pitchFamily="34" charset="0"/>
              <a:buNone/>
            </a:pPr>
            <a:endParaRPr lang="ru-RU" dirty="0">
              <a:solidFill>
                <a:srgbClr val="002060"/>
              </a:solidFill>
            </a:endParaRPr>
          </a:p>
        </p:txBody>
      </p:sp>
    </p:spTree>
    <p:extLst>
      <p:ext uri="{BB962C8B-B14F-4D97-AF65-F5344CB8AC3E}">
        <p14:creationId xmlns:p14="http://schemas.microsoft.com/office/powerpoint/2010/main" val="4013655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560737" y="664709"/>
            <a:ext cx="11217281" cy="4038699"/>
          </a:xfrm>
          <a:prstGeom prst="rect">
            <a:avLst/>
          </a:prstGeom>
        </p:spPr>
        <p:txBody>
          <a:bodyPr vert="horz" lIns="0" tIns="45720" rIns="0" bIns="45720" rtlCol="0">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457200" algn="just">
              <a:lnSpc>
                <a:spcPct val="110000"/>
              </a:lnSpc>
              <a:buFont typeface="Calibri" panose="020F0502020204030204" pitchFamily="34" charset="0"/>
              <a:buNone/>
            </a:pPr>
            <a:r>
              <a:rPr lang="ru-RU" sz="2400" dirty="0" smtClean="0">
                <a:solidFill>
                  <a:srgbClr val="002060"/>
                </a:solidFill>
              </a:rPr>
              <a:t>Самые опасные формы коррупции квалифицируются как уголовные преступления. К ним, прежде всего, относятся </a:t>
            </a:r>
            <a:r>
              <a:rPr lang="ru-RU" sz="2400" b="1" dirty="0" smtClean="0">
                <a:solidFill>
                  <a:srgbClr val="002060"/>
                </a:solidFill>
              </a:rPr>
              <a:t>растрата (хищение) и взятки</a:t>
            </a:r>
            <a:r>
              <a:rPr lang="ru-RU" sz="2400" dirty="0" smtClean="0">
                <a:solidFill>
                  <a:srgbClr val="002060"/>
                </a:solidFill>
              </a:rPr>
              <a:t>. </a:t>
            </a:r>
          </a:p>
          <a:p>
            <a:pPr marL="0" indent="457200" algn="just">
              <a:lnSpc>
                <a:spcPct val="110000"/>
              </a:lnSpc>
              <a:buFont typeface="Calibri" panose="020F0502020204030204" pitchFamily="34" charset="0"/>
              <a:buNone/>
            </a:pPr>
            <a:r>
              <a:rPr lang="ru-RU" sz="2400" b="1" dirty="0" smtClean="0">
                <a:solidFill>
                  <a:srgbClr val="002060"/>
                </a:solidFill>
              </a:rPr>
              <a:t>Растрата</a:t>
            </a:r>
            <a:r>
              <a:rPr lang="ru-RU" sz="2400" dirty="0" smtClean="0">
                <a:solidFill>
                  <a:srgbClr val="002060"/>
                </a:solidFill>
              </a:rPr>
              <a:t> заключается в расходе ресурсов, доверенных должностному лицу, с личной целью. Она отличается от обычного воровства тем, что изначально лицо получает право распоряжаться ресурсами легально: от начальника, клиента и т. д. </a:t>
            </a:r>
          </a:p>
          <a:p>
            <a:pPr marL="0" indent="457200" algn="just">
              <a:lnSpc>
                <a:spcPct val="110000"/>
              </a:lnSpc>
              <a:buFont typeface="Calibri" panose="020F0502020204030204" pitchFamily="34" charset="0"/>
              <a:buNone/>
            </a:pPr>
            <a:r>
              <a:rPr lang="ru-RU" sz="2400" b="1" dirty="0" smtClean="0">
                <a:solidFill>
                  <a:srgbClr val="002060"/>
                </a:solidFill>
              </a:rPr>
              <a:t>Взятка</a:t>
            </a:r>
            <a:r>
              <a:rPr lang="ru-RU" sz="2400" dirty="0" smtClean="0">
                <a:solidFill>
                  <a:srgbClr val="002060"/>
                </a:solidFill>
              </a:rPr>
              <a:t> является разновидностью коррупции, при которой действия должностного лица заключаются в оказании каких-либо услуг физическому или юридическому лицу в обмен на предоставление последним определённой выгоды первому. В большинстве случаев, если дача взятки не является следствием вымогательства, основную выгоду от сделки получает взяткодатель. К уголовным преступлениям также относится покупка голосов избирателей (хотя некоторые считают её не формой коррупции, а видом недобросовестной избирательной кампании).</a:t>
            </a:r>
          </a:p>
          <a:p>
            <a:pPr marL="0" indent="457200">
              <a:lnSpc>
                <a:spcPct val="110000"/>
              </a:lnSpc>
              <a:buFont typeface="Calibri" panose="020F0502020204030204" pitchFamily="34" charset="0"/>
              <a:buNone/>
            </a:pPr>
            <a:endParaRPr lang="ru-RU" sz="2400" dirty="0">
              <a:solidFill>
                <a:srgbClr val="002060"/>
              </a:solidFill>
            </a:endParaRPr>
          </a:p>
        </p:txBody>
      </p:sp>
    </p:spTree>
    <p:extLst>
      <p:ext uri="{BB962C8B-B14F-4D97-AF65-F5344CB8AC3E}">
        <p14:creationId xmlns:p14="http://schemas.microsoft.com/office/powerpoint/2010/main" val="47588331"/>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Organic</Template>
  <TotalTime>293</TotalTime>
  <Words>2879</Words>
  <Application>Microsoft Office PowerPoint</Application>
  <PresentationFormat>Произвольный</PresentationFormat>
  <Paragraphs>136</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Ретро</vt:lpstr>
      <vt:lpstr>ИСТОРИЧЕСКИЙ ОПЫТ ПРОТИВОДЕЙСТВИЯ КОРРУПЦИИ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ИДПО "Госзаказ"</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ИСТОРИЧЕСКИЙ ОПЫТ ПРОТИВОДЕЙСТВИЯ КОРРУПЦИИ</dc:title>
  <dc:creator>Виктор Петрович Сеньков</dc:creator>
  <cp:lastModifiedBy>User1</cp:lastModifiedBy>
  <cp:revision>25</cp:revision>
  <dcterms:created xsi:type="dcterms:W3CDTF">2019-10-11T15:36:15Z</dcterms:created>
  <dcterms:modified xsi:type="dcterms:W3CDTF">2022-10-11T09:20:35Z</dcterms:modified>
</cp:coreProperties>
</file>