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8" r:id="rId3"/>
    <p:sldId id="259" r:id="rId4"/>
    <p:sldId id="263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49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44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882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3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17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62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2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68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5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1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9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47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13720" y="1867138"/>
            <a:ext cx="7772400" cy="11899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КОМИССИЯ ПО ПРОТИВОДЕЙСТВИЮ КОРРУПЦИИ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966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760" y="235674"/>
            <a:ext cx="1092128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Комиссия в соответствии с возложенными на нее задачами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выполняет следующие функции:</a:t>
            </a: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участвует в разработке и реализации приоритетных направлений антикоррупционной политики организации;</a:t>
            </a:r>
          </a:p>
          <a:p>
            <a:pPr marL="380990" indent="-380990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координирует деятельность организации по устранению причин коррупции и условий им способствующих, выявлению и пресечению фактов коррупции и ее проявлений;</a:t>
            </a:r>
          </a:p>
          <a:p>
            <a:pPr marL="380990" indent="-380990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вносит предложения, направленные на реализацию мероприятий по устранению причин и условий, способствующих коррупции в организации;</a:t>
            </a:r>
          </a:p>
          <a:p>
            <a:pPr marL="380990" indent="-380990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вырабатывает рекомендации для практического использования по предотвращению и профилактике коррупционных правонарушений в деятельности организации;</a:t>
            </a:r>
          </a:p>
          <a:p>
            <a:pPr marL="380990" indent="-380990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 оказывает консультативную помощь субъектам антикоррупционной политики по вопросам, связанным с применением на практике общих принципов служебного поведения сотрудников, и других работников;</a:t>
            </a:r>
          </a:p>
        </p:txBody>
      </p:sp>
    </p:spTree>
    <p:extLst>
      <p:ext uri="{BB962C8B-B14F-4D97-AF65-F5344CB8AC3E}">
        <p14:creationId xmlns:p14="http://schemas.microsoft.com/office/powerpoint/2010/main" val="194385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688" y="644691"/>
            <a:ext cx="11809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-  разрабатывает рекомендации по организации антикоррупционного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просвещения граждан в целях формирования нетерпимого отношения к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коррупции и антикоррупционных стандартов поведения;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 рассматривает вопросы, касающиеся соблюдения лицами, замещающими государственные должности, для которых федеральными законами не предусмотрено иное, запретов, ограничений и требований, установленных в целях противодействия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коррупции;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- </a:t>
            </a:r>
            <a:r>
              <a:rPr lang="ru-RU" sz="2000" dirty="0">
                <a:solidFill>
                  <a:srgbClr val="002060"/>
                </a:solidFill>
              </a:rPr>
              <a:t>взаимодействует с правоохранительными органами по реализации мер, направленных на предупреждение (профилактику) коррупции и на выявление субъектов коррупционных правонарушений.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00" y="260649"/>
            <a:ext cx="1190532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Заседание Комиссии считается правомочным, если на нем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присутствует более половины ее членов.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Члены Комиссии участвуют в её заседаниях без права замены. В случае отсутствия члена Комиссии на заседании он имеет право представить свое мнение по рассматриваемым вопросам в письменной форме.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Решения Комиссии принимаются простым большинством голосов от числа присутствующих на заседании и оформляются протоколами, которые подписывают председательствующий на заседании Комиссии и секретарь Комиссии. При равенстве голосов голос председательствующего является решающим.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Протокол и решения подписываются председательствующим на заседании комиссии и ответственным секретарем комиссии. Решения комиссии доводятся до сведения всех сотрудников учреждения и заинтересованных лиц.</a:t>
            </a:r>
          </a:p>
        </p:txBody>
      </p:sp>
    </p:spTree>
    <p:extLst>
      <p:ext uri="{BB962C8B-B14F-4D97-AF65-F5344CB8AC3E}">
        <p14:creationId xmlns:p14="http://schemas.microsoft.com/office/powerpoint/2010/main" val="81653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08511" y="740702"/>
            <a:ext cx="8448939" cy="192021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Комиссия по урегулированию конфликта интересов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497" y="3044957"/>
            <a:ext cx="4020967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006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371" y="597457"/>
            <a:ext cx="11425269" cy="4607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667" dirty="0">
                <a:solidFill>
                  <a:srgbClr val="002060"/>
                </a:solidFill>
              </a:rPr>
              <a:t>Комиссия в своей деятельности руководствуется Конституцией РФ, федеральными конституционными законами, ФЗ, актами Президента РФ и Правительства РФ, утвержденным Положением о комиссии по регулированию конфликта интересов, а также актами федеральных органов исполнительной власти, иных государственных органов.</a:t>
            </a:r>
          </a:p>
          <a:p>
            <a:pPr indent="457200"/>
            <a:endParaRPr lang="ru-RU" sz="2667" dirty="0">
              <a:solidFill>
                <a:srgbClr val="002060"/>
              </a:solidFill>
            </a:endParaRPr>
          </a:p>
          <a:p>
            <a:pPr indent="457200"/>
            <a:r>
              <a:rPr lang="ru-RU" sz="2667" dirty="0">
                <a:solidFill>
                  <a:srgbClr val="002060"/>
                </a:solidFill>
              </a:rPr>
              <a:t>Комиссия создается в соответствии с Указом Президента РФ от 1 июля 2010 г. N 821 "О комиссиях по соблюдению требований к служебному поведению федеральных государственных служащих и урегулированию конфликта интересов«.</a:t>
            </a:r>
          </a:p>
          <a:p>
            <a:pPr indent="457200"/>
            <a:endParaRPr lang="ru-RU" sz="2667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360" y="452670"/>
            <a:ext cx="1171330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Основной задачей комиссий является содействие государственным органам: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а) в обеспечении соблюдения государственными служащими ограничений и запретов, требований о предотвращении или урегулировании конфликта интересов, а также в обеспечении исполнения ими обязанностей, установленных ФЗ от 25 декабря 2008 г. N 273-ФЗ "О противодействии коррупции", требований к служебному поведению и (или) требования об урегулировании конфликта интересов.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б) в осуществлении в государственном органе мер по предупреждению коррупции.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7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349" y="631521"/>
            <a:ext cx="1161729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К предмету комиссионного рассмотрения относятся вопросы (и соответственно, решения по ним), которые условно можно классифицировать на 4 группы: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1) вопросы соблюдения требований к служебному поведению (комиссия устанавливает факт несоблюдения или соблюдения требований);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2) вопросы трудовой занятости государственного служащего, после увольнения с государственной службы, в коммерческой или некоммерческой организации либо выполнение работы на условиях гражданско-правового договора в коммерческой или некоммерческой организации, если отдельные функции по государственному управлению этой организацией входили в его должностные (служебные) обязанности (комиссия дает согласие, либо отказывает в разрешении);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901" y="356659"/>
            <a:ext cx="108621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3) вопросы достоверности (полноты) представленных государственным служащим сведений о доходах, об имуществе и обязательствах имущественного характера (комиссия признает достоверность (полноту) сведений, либо устанавливает </a:t>
            </a:r>
            <a:r>
              <a:rPr lang="ru-RU" sz="2000" dirty="0" smtClean="0">
                <a:solidFill>
                  <a:srgbClr val="002060"/>
                </a:solidFill>
              </a:rPr>
              <a:t>не подтверждение </a:t>
            </a:r>
            <a:r>
              <a:rPr lang="ru-RU" sz="2000" dirty="0">
                <a:solidFill>
                  <a:srgbClr val="002060"/>
                </a:solidFill>
              </a:rPr>
              <a:t>достоверности (полноты) сведений);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4) вопросы непредставления государственным служащим сведений о доходах, об имуществе и обязательствах имущественного характера (комиссия рекомендует государственному служащему принять меры по представлению сведений; руководителю государственного органа применить к государственному служащему конкретную меру ответственности в случае признания непредставления сведений фактом уклонения).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При этом нужно отметить, что комиссии может рассматривать и соответствующие материалы по 3 и 4 группе вопросов, в отношении лиц, претендующих на замещение должностей государственной службы.</a:t>
            </a:r>
          </a:p>
        </p:txBody>
      </p:sp>
    </p:spTree>
    <p:extLst>
      <p:ext uri="{BB962C8B-B14F-4D97-AF65-F5344CB8AC3E}">
        <p14:creationId xmlns:p14="http://schemas.microsoft.com/office/powerpoint/2010/main" val="14120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06" y="383002"/>
            <a:ext cx="111022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Комиссия образуется нормативным правовым актом </a:t>
            </a:r>
            <a:r>
              <a:rPr lang="ru-RU" sz="2000" dirty="0" smtClean="0">
                <a:solidFill>
                  <a:srgbClr val="002060"/>
                </a:solidFill>
              </a:rPr>
              <a:t>государственного или муниципального </a:t>
            </a:r>
            <a:r>
              <a:rPr lang="ru-RU" sz="2000" dirty="0">
                <a:solidFill>
                  <a:srgbClr val="002060"/>
                </a:solidFill>
              </a:rPr>
              <a:t>органа. </a:t>
            </a:r>
          </a:p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Указанным актом утверждаются состав комиссии и порядок ее работы.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В состав комиссии входят председатель комиссии, его заместитель, назначаемый руководителем секретарь и члены комиссии. </a:t>
            </a:r>
          </a:p>
          <a:p>
            <a:pPr marL="457189" indent="-457189">
              <a:buFont typeface="Wingdings" pitchFamily="2" charset="2"/>
              <a:buChar char="q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Все члены комиссии при принятии решений обладают равными правами.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</a:p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В отсутствие председателя комиссии его обязанности исполняет заместитель председателя комиссии.</a:t>
            </a:r>
          </a:p>
          <a:p>
            <a:pPr marL="457189" indent="-457189">
              <a:buFont typeface="Wingdings" pitchFamily="2" charset="2"/>
              <a:buChar char="q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Члены комиссии осуществляют свои полномочия непосредственно, без права их передачи, в том числе и на время своего отсутствия, иным лицам.</a:t>
            </a:r>
          </a:p>
        </p:txBody>
      </p:sp>
    </p:spTree>
    <p:extLst>
      <p:ext uri="{BB962C8B-B14F-4D97-AF65-F5344CB8AC3E}">
        <p14:creationId xmlns:p14="http://schemas.microsoft.com/office/powerpoint/2010/main" val="254259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9351" y="172248"/>
            <a:ext cx="110940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Основанием для проведения заседания </a:t>
            </a:r>
            <a:r>
              <a:rPr lang="ru-RU" sz="2000" dirty="0">
                <a:solidFill>
                  <a:srgbClr val="002060"/>
                </a:solidFill>
              </a:rPr>
              <a:t>Комиссии является полученная от правоохранительных, судебных или иных государственных органов, от организаций, должностных лиц или граждан информация о наличии у работника управления личной заинтересованности, которая приводит или может привести к конфликту интересов.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Данная информация должна быть представлена в письменной форме и содержать следующие сведения: 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-фамилию, имя, отчество работника управления и занимаемая им должность;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-описание признаков личной заинтересованности, которая приводит или может привести к конфликту интересов;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-данные об источнике информации.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i="1" dirty="0">
                <a:solidFill>
                  <a:srgbClr val="002060"/>
                </a:solidFill>
              </a:rPr>
              <a:t>В комиссию могут быть представлены материалы, подтверждающие наличие у работника личной заинтересованности, которая приводит или может привести к конфликту интересов.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360" y="628527"/>
            <a:ext cx="117133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Организации рекомендуется определить структурное подразделение или должностных лиц, ответственных за противодействие коррупции, исходя из собственных потребностей, задач, специфики деятельности, штатной численности, организационной структуры, материальных ресурсов и др. признаков.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Задачи, функции и полномочия структурного подразделения или должностных лиц, ответственных за противодействие коррупции, должны быть четко определены.</a:t>
            </a:r>
          </a:p>
          <a:p>
            <a:endParaRPr lang="ru-RU" sz="2000" u="sng" dirty="0">
              <a:solidFill>
                <a:srgbClr val="002060"/>
              </a:solidFill>
            </a:endParaRPr>
          </a:p>
          <a:p>
            <a:r>
              <a:rPr lang="ru-RU" sz="2000" u="sng" dirty="0">
                <a:solidFill>
                  <a:srgbClr val="002060"/>
                </a:solidFill>
              </a:rPr>
              <a:t>Например, они могут быть установлены: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в антикоррупционной политике организации и иных нормативных документах, устанавливающих антикоррупционные процедуры;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в трудовых договорах и должностных инструкциях ответственных работников;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в положении о подразделении, ответственном за противодействие коррупции.</a:t>
            </a:r>
          </a:p>
        </p:txBody>
      </p:sp>
    </p:spTree>
    <p:extLst>
      <p:ext uri="{BB962C8B-B14F-4D97-AF65-F5344CB8AC3E}">
        <p14:creationId xmlns:p14="http://schemas.microsoft.com/office/powerpoint/2010/main" val="303511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371" y="412791"/>
            <a:ext cx="114252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>
                <a:solidFill>
                  <a:srgbClr val="002060"/>
                </a:solidFill>
              </a:rPr>
              <a:t>Работник обязан уведомлять работодателя в лице руководителя о каждом случае возникновения у него личной заинтересованности (возможности получения в связи с исполнением трудовых обязанностей доходов в виде денег, ценностей, иного имущества, в том числе имущественных прав, или услуг имущественного характера для себя или для третьих лиц), которая приводит или может привести к конфликту интересов.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Уведомления о наличии конфликта интересов или о возможности его возникновения регистрируются в день поступления.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7"/>
          <a:stretch/>
        </p:blipFill>
        <p:spPr>
          <a:xfrm>
            <a:off x="8750359" y="2967336"/>
            <a:ext cx="2922643" cy="30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350" y="356659"/>
            <a:ext cx="117133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>
                <a:solidFill>
                  <a:srgbClr val="002060"/>
                </a:solidFill>
              </a:rPr>
              <a:t>Председатель комиссии в 3-дневный срок со дня поступления информации выносит решение о проведении проверки этой информации, в том числе поступивших материалов. 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Проверка информации и материалов осуществляется в (любой до 1 месяца) срок со дня принятия решения о ее проведении.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В случае, если в комиссию поступила информация о наличии у работника личной заинтересованности, которая приводит или может привести к конфликту интересов, председатель комиссии немедленно информирует об этом руководителя организации в целях принятия им мер по предотвращению конфликта интересов: усиление контроля за исполнением должностных обязанностей работником, отстранение работника от занимаемой должности на период урегулирования конфликта интересов или иные меры.</a:t>
            </a:r>
          </a:p>
        </p:txBody>
      </p:sp>
    </p:spTree>
    <p:extLst>
      <p:ext uri="{BB962C8B-B14F-4D97-AF65-F5344CB8AC3E}">
        <p14:creationId xmlns:p14="http://schemas.microsoft.com/office/powerpoint/2010/main" val="48038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461" y="3858349"/>
            <a:ext cx="2546168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39349" y="452670"/>
            <a:ext cx="115212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Заседание комиссии проводится в присутствии работника. Заседание комиссии переносится, если работник не может участвовать в заседании по уважительной причине. На заседание комиссии могут приглашаться должностные лица, а также представители заинтересованных организаций.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На заседании комиссии заслушиваются пояснения работника, рассматриваются материалы, относящиеся к вопросам, включенным в повестку дня заседания. Комиссия вправе пригласить на свое заседание иных лиц и заслушать их устные или рассмотреть письменные пояснения.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Члены комиссии и лица, участвовавшие в ее заседании, не вправе разглашать сведения, ставшие им известными в ходе работы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416155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403" y="260649"/>
            <a:ext cx="1161729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 итогам рассмотрения информации комиссия может принять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одно из следующих решений: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 установить, что в рассматриваемом случае </a:t>
            </a:r>
            <a:r>
              <a:rPr lang="ru-RU" sz="2000" b="1" dirty="0">
                <a:solidFill>
                  <a:srgbClr val="002060"/>
                </a:solidFill>
              </a:rPr>
              <a:t>не содержится признаков </a:t>
            </a:r>
            <a:r>
              <a:rPr lang="ru-RU" sz="2000" dirty="0">
                <a:solidFill>
                  <a:srgbClr val="002060"/>
                </a:solidFill>
              </a:rPr>
              <a:t>личной заинтересованности работника, которая приводит или может привести к конфликту интересов;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 установить </a:t>
            </a:r>
            <a:r>
              <a:rPr lang="ru-RU" sz="2000" b="1" dirty="0">
                <a:solidFill>
                  <a:srgbClr val="002060"/>
                </a:solidFill>
              </a:rPr>
              <a:t>факт наличия личной заинтересованности </a:t>
            </a:r>
            <a:r>
              <a:rPr lang="ru-RU" sz="2000" dirty="0">
                <a:solidFill>
                  <a:srgbClr val="002060"/>
                </a:solidFill>
              </a:rPr>
              <a:t>работника, которая приводит или может привести к конфликту интересов. В этом случае в решении комиссии предлагаются рекомендации, направленные на предотвращение или урегулирование этого конфликта интересов.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Решения комиссии принимаются простым большинством голосов присутствующих на заседании членов комиссии. При равенстве числа голосов голос председательствующего на заседании комиссии является решающим.</a:t>
            </a:r>
          </a:p>
        </p:txBody>
      </p:sp>
    </p:spTree>
    <p:extLst>
      <p:ext uri="{BB962C8B-B14F-4D97-AF65-F5344CB8AC3E}">
        <p14:creationId xmlns:p14="http://schemas.microsoft.com/office/powerpoint/2010/main" val="35744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787" y="357820"/>
            <a:ext cx="106631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Решения комиссии оформляются протоколами, которые подписывают члены комиссии, принявшие участие в ее заседании. Решения комиссии носят рекомендательный характер.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В решении комиссии указываются: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 фамилия, имя, отчество, должность работника, в отношении которого рассматривался вопрос о наличии личной заинтересованности, которая приводит или может привести к конфликту интересов;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источник информации, ставшей основанием для проведения заседания комиссии;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дата поступления информации в комиссию и дата ее рассмотрения на заседании комиссии, существо информации;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фамилии, имена, отчества членов комиссии и других лиц, присутствующих на заседании;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существо решения и его обоснование;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результаты голосования.</a:t>
            </a:r>
          </a:p>
        </p:txBody>
      </p:sp>
    </p:spTree>
    <p:extLst>
      <p:ext uri="{BB962C8B-B14F-4D97-AF65-F5344CB8AC3E}">
        <p14:creationId xmlns:p14="http://schemas.microsoft.com/office/powerpoint/2010/main" val="20322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371" y="412792"/>
            <a:ext cx="115212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002060"/>
                </a:solidFill>
              </a:rPr>
              <a:t>Член Комиссии, несогласный с решением Комиссии, вправе в письменном виде изложить свое мнение, которое подлежит обязательному приобщению к протоколу заседания Комиссии.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Копии решения Комиссии </a:t>
            </a:r>
            <a:r>
              <a:rPr lang="ru-RU" sz="2000" b="1" dirty="0">
                <a:solidFill>
                  <a:srgbClr val="002060"/>
                </a:solidFill>
              </a:rPr>
              <a:t>в течение 3 дней </a:t>
            </a:r>
            <a:r>
              <a:rPr lang="ru-RU" sz="2000" dirty="0">
                <a:solidFill>
                  <a:srgbClr val="002060"/>
                </a:solidFill>
              </a:rPr>
              <a:t>со дня его принятия направляются работнику управления, а также по решению Комиссии - иным заинтересованным лицам.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ctr"/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Решение Комиссии может быть обжаловано работником управления </a:t>
            </a:r>
            <a:r>
              <a:rPr lang="ru-RU" sz="2000" b="1" dirty="0">
                <a:solidFill>
                  <a:srgbClr val="002060"/>
                </a:solidFill>
              </a:rPr>
              <a:t>в 10-дневный срок</a:t>
            </a:r>
            <a:r>
              <a:rPr lang="ru-RU" sz="2000" dirty="0">
                <a:solidFill>
                  <a:srgbClr val="002060"/>
                </a:solidFill>
              </a:rPr>
              <a:t> со дня вручения ему копии решения Комиссии в порядке, предусмотренном законодательством РФ.</a:t>
            </a:r>
          </a:p>
          <a:p>
            <a:pPr algn="ctr"/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837" y="3679608"/>
            <a:ext cx="2994397" cy="200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1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654" y="4005064"/>
            <a:ext cx="2419799" cy="21011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9350" y="356659"/>
            <a:ext cx="114252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>
                <a:solidFill>
                  <a:srgbClr val="002060"/>
                </a:solidFill>
              </a:rPr>
              <a:t>В случае непринятия работником мер по предотвращению конфликта интересов руководитель организации после получения от комиссии соответствующей информации </a:t>
            </a:r>
            <a:r>
              <a:rPr lang="ru-RU" sz="2000" b="1" dirty="0">
                <a:solidFill>
                  <a:srgbClr val="002060"/>
                </a:solidFill>
              </a:rPr>
              <a:t>может привлечь работника к дисциплинарной ответственности</a:t>
            </a:r>
            <a:r>
              <a:rPr lang="ru-RU" sz="2000" dirty="0">
                <a:solidFill>
                  <a:srgbClr val="002060"/>
                </a:solidFill>
              </a:rPr>
              <a:t> в порядке, предусмотренном трудовым законодательством.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В случае установления Комиссией факта совершения работником действия (бездействия), содержащего признаки административного правонарушения или состава преступления, председатель Комиссии обязан передать информацию о совершении указанного действия (бездействии) и подтверждающие такой факт документы в правоохранительные органы.</a:t>
            </a:r>
          </a:p>
        </p:txBody>
      </p:sp>
    </p:spTree>
    <p:extLst>
      <p:ext uri="{BB962C8B-B14F-4D97-AF65-F5344CB8AC3E}">
        <p14:creationId xmlns:p14="http://schemas.microsoft.com/office/powerpoint/2010/main" val="42350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360" y="548680"/>
            <a:ext cx="113292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>
                <a:solidFill>
                  <a:srgbClr val="002060"/>
                </a:solidFill>
              </a:rPr>
              <a:t>Решение Комиссии, принятое в отношении работника управления, </a:t>
            </a: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хранится в его личном деле. 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Уведомление о наличии конфликта интересов </a:t>
            </a: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или о возможности его возникновения приобщается </a:t>
            </a:r>
          </a:p>
          <a:p>
            <a:pPr indent="457200"/>
            <a:r>
              <a:rPr lang="ru-RU" sz="2000" dirty="0">
                <a:solidFill>
                  <a:srgbClr val="002060"/>
                </a:solidFill>
              </a:rPr>
              <a:t>к личному делу работника.</a:t>
            </a:r>
          </a:p>
          <a:p>
            <a:pPr indent="457200"/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267" y="1700809"/>
            <a:ext cx="3011799" cy="407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7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33441" y="1278459"/>
            <a:ext cx="5909479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s://kpi.ua/files/styles/story/public/images-story/n9621.jpg?itok=EHFfIMy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327" y="2700644"/>
            <a:ext cx="5157643" cy="292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6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1" y="370783"/>
            <a:ext cx="11151029" cy="56734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КОМИССИЯ ПО ПРОТИВОДЕЙСТВИЮ КОРРУПЦИИ </a:t>
            </a: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Осуществляет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свою деятельность в соответствии с Конституцией </a:t>
            </a:r>
            <a:r>
              <a:rPr lang="ru-RU" dirty="0" smtClean="0">
                <a:solidFill>
                  <a:srgbClr val="002060"/>
                </a:solidFill>
              </a:rPr>
              <a:t>РФ,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ФЗ </a:t>
            </a:r>
            <a:r>
              <a:rPr lang="ru-RU" dirty="0">
                <a:solidFill>
                  <a:srgbClr val="002060"/>
                </a:solidFill>
              </a:rPr>
              <a:t>от 25.12.2008 № 273-ФЗ «О противодействии коррупции»; указами и распоряжениями Президента РФ, постановлениями и распоряжениями Правительства РФ, иными нормативными правовыми актами в сфере противодействия коррупции, и действует основании утвержденного в организации Положения о комиссии.</a:t>
            </a: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</a:rPr>
              <a:t>Основной формой работы Комиссии являются заседания, которые проводятся в соответствии с планом работы Комиссии по мере необходимости, но не реже одного раза в квартал( раз в полугодие). Заседание Комиссии ведет председатель Комиссии или по его поручению заместитель председателя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51409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650903"/>
            <a:ext cx="11439061" cy="5577484"/>
          </a:xfrm>
        </p:spPr>
        <p:txBody>
          <a:bodyPr>
            <a:normAutofit/>
          </a:bodyPr>
          <a:lstStyle/>
          <a:p>
            <a:pPr indent="9144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Ответственность за организацию работы комиссии возлагается на председателя комиссии (в его отсутствие - на заместителя председателя комиссии) и секретаря комиссии.</a:t>
            </a:r>
          </a:p>
          <a:p>
            <a:pPr indent="9144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Председателем комиссии назначается один из заместителей руководителя организации, ответственный за реализацию Антикоррупционной политики</a:t>
            </a:r>
          </a:p>
          <a:p>
            <a:pPr indent="9144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Состав комиссии формируется в соответствии с положением о комиссии по противодействию коррупции организации и утверждается локальным нормативным актом организации.</a:t>
            </a:r>
          </a:p>
          <a:p>
            <a:pPr indent="9144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Работу комиссии рекомендуется осуществлять на основе ежегодно</a:t>
            </a:r>
          </a:p>
          <a:p>
            <a:pPr indent="9144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утверждаемого плана противодействия коррупции </a:t>
            </a:r>
          </a:p>
        </p:txBody>
      </p:sp>
    </p:spTree>
    <p:extLst>
      <p:ext uri="{BB962C8B-B14F-4D97-AF65-F5344CB8AC3E}">
        <p14:creationId xmlns:p14="http://schemas.microsoft.com/office/powerpoint/2010/main" val="1740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236" y="945895"/>
            <a:ext cx="11617291" cy="5289452"/>
          </a:xfrm>
        </p:spPr>
        <p:txBody>
          <a:bodyPr>
            <a:normAutofit/>
          </a:bodyPr>
          <a:lstStyle/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В целях учета поступивших представлений, обращений, уведомлений и иных документов рекомендуется вести </a:t>
            </a:r>
            <a:r>
              <a:rPr lang="ru-RU" b="1" dirty="0">
                <a:solidFill>
                  <a:srgbClr val="002060"/>
                </a:solidFill>
              </a:rPr>
              <a:t>Журнал регистрации</a:t>
            </a:r>
          </a:p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представлений, обращений, уведомлений и иных документов комиссии по противодействию коррупции.</a:t>
            </a:r>
          </a:p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Представления, обращения, уведомления и иные документы,</a:t>
            </a:r>
          </a:p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поступившие в комиссию, </a:t>
            </a:r>
            <a:r>
              <a:rPr lang="ru-RU" u="sng" dirty="0">
                <a:solidFill>
                  <a:srgbClr val="002060"/>
                </a:solidFill>
              </a:rPr>
              <a:t>рассматриваются председателем комиссии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Основания для проведения заседаний комиссии установлены положением о комиссии по противодействию коррупции организации.</a:t>
            </a:r>
          </a:p>
          <a:p>
            <a:pPr indent="91440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Поступившие от сотрудников организации в комиссию представление, обращение, уведомление и иные документы </a:t>
            </a:r>
            <a:r>
              <a:rPr lang="ru-RU" dirty="0">
                <a:solidFill>
                  <a:srgbClr val="FF0000"/>
                </a:solidFill>
              </a:rPr>
              <a:t>не позднее следующего рабочего дня </a:t>
            </a:r>
            <a:r>
              <a:rPr lang="ru-RU" dirty="0">
                <a:solidFill>
                  <a:srgbClr val="002060"/>
                </a:solidFill>
              </a:rPr>
              <a:t>направляются секретарем комиссии председателю комиссии для принятия решения о назначении даты заседания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41417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260648"/>
            <a:ext cx="6912768" cy="76808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В СОСТАВ КОМИССИИ ВХОДЯТ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7381" y="1508787"/>
            <a:ext cx="5760640" cy="960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002060"/>
                </a:solidFill>
              </a:rPr>
              <a:t>председатель</a:t>
            </a:r>
            <a:r>
              <a:rPr lang="ru-RU" sz="2133" dirty="0">
                <a:solidFill>
                  <a:srgbClr val="002060"/>
                </a:solidFill>
              </a:rPr>
              <a:t> комиссии – директор или заместитель директора учреждения</a:t>
            </a:r>
            <a:endParaRPr lang="ru-RU" sz="2133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5467" y="2660915"/>
            <a:ext cx="6816757" cy="960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002060"/>
                </a:solidFill>
              </a:rPr>
              <a:t>заместитель</a:t>
            </a:r>
            <a:r>
              <a:rPr lang="ru-RU" sz="2133" dirty="0">
                <a:solidFill>
                  <a:srgbClr val="002060"/>
                </a:solidFill>
              </a:rPr>
              <a:t> председателя комиссии – заместитель директора или руководитель структурного подразделения учреждения</a:t>
            </a:r>
            <a:endParaRPr lang="ru-RU" sz="2133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95733" y="5253203"/>
            <a:ext cx="8064896" cy="6720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002060"/>
                </a:solidFill>
              </a:rPr>
              <a:t>секретарь комиссии </a:t>
            </a:r>
            <a:r>
              <a:rPr lang="ru-RU" sz="2133" dirty="0">
                <a:solidFill>
                  <a:srgbClr val="002060"/>
                </a:solidFill>
              </a:rPr>
              <a:t>– должностное лицо, ответственное за ведение кадровой или правовой работы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63552" y="3909053"/>
            <a:ext cx="8544949" cy="11521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002060"/>
                </a:solidFill>
              </a:rPr>
              <a:t>члены комиссии </a:t>
            </a:r>
            <a:r>
              <a:rPr lang="ru-RU" sz="2133" dirty="0">
                <a:solidFill>
                  <a:srgbClr val="002060"/>
                </a:solidFill>
              </a:rPr>
              <a:t>– работники других подразделений учреждения и представители организаций или общественных объединений, осуществляющих свою деятельность на территории, где находится учреждение</a:t>
            </a:r>
            <a:endParaRPr lang="ru-RU" sz="2133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9349" y="6213310"/>
            <a:ext cx="11521280" cy="4800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>
                <a:solidFill>
                  <a:srgbClr val="002060"/>
                </a:solidFill>
              </a:rPr>
              <a:t>Участие в работе комиссии осуществляется на общественных началах</a:t>
            </a:r>
            <a:endParaRPr lang="ru-RU" sz="2400"/>
          </a:p>
        </p:txBody>
      </p:sp>
      <p:sp>
        <p:nvSpPr>
          <p:cNvPr id="9" name="Стрелка вниз 8"/>
          <p:cNvSpPr/>
          <p:nvPr/>
        </p:nvSpPr>
        <p:spPr>
          <a:xfrm>
            <a:off x="4367808" y="1028733"/>
            <a:ext cx="646176" cy="57606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8697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371" y="356659"/>
            <a:ext cx="10465163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Председатель комиссии: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-осуществляет руководство деятельностью комиссии;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-председательствует на заседаниях комиссии;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-утверждает на основании предложений членов комиссии план заседаний комиссии на календарный год и повестку дня на очередное заседание.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дает поручения в рамках своих полномочий членам комиссии;</a:t>
            </a:r>
          </a:p>
          <a:p>
            <a:pPr marL="380990" indent="-380990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представляет комиссию в отношениях с исполнительными органами государственной власти и органами местного самоуправления, организациями и гражданами по вопросам, относящимся к компетенции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25050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360" y="356660"/>
            <a:ext cx="11425269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Секретарь комиссии 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pPr marL="380990" indent="-380990">
              <a:buFont typeface="Wingdings" pitchFamily="2" charset="2"/>
              <a:buChar char="§"/>
            </a:pPr>
            <a:r>
              <a:rPr lang="ru-RU" sz="2000" u="sng" dirty="0">
                <a:solidFill>
                  <a:srgbClr val="002060"/>
                </a:solidFill>
              </a:rPr>
              <a:t>отвечает за подготовку информационных материалов </a:t>
            </a:r>
            <a:r>
              <a:rPr lang="ru-RU" sz="2000" dirty="0">
                <a:solidFill>
                  <a:srgbClr val="002060"/>
                </a:solidFill>
              </a:rPr>
              <a:t>к заседаниям комиссии,</a:t>
            </a:r>
          </a:p>
          <a:p>
            <a:pPr marL="380990" indent="-380990">
              <a:buFont typeface="Wingdings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ведение протоколов заседаний комиссии, учет поступивших документов, </a:t>
            </a:r>
          </a:p>
          <a:p>
            <a:pPr marL="380990" indent="-380990">
              <a:buFont typeface="Wingdings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доведение копий протоколов заседаний комиссии до ее состава, </a:t>
            </a:r>
          </a:p>
          <a:p>
            <a:pPr marL="380990" indent="-380990">
              <a:buFont typeface="Wingdings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а также выполняет поручения председателя комиссии, данные в пределах его полномочий.</a:t>
            </a:r>
          </a:p>
          <a:p>
            <a:pPr marL="380990" indent="-380990">
              <a:buFont typeface="Wingdings" pitchFamily="2" charset="2"/>
              <a:buChar char="§"/>
            </a:pPr>
            <a:endParaRPr lang="ru-RU" sz="2000" dirty="0">
              <a:solidFill>
                <a:srgbClr val="002060"/>
              </a:solidFill>
            </a:endParaRPr>
          </a:p>
          <a:p>
            <a:pPr marL="380990" indent="-380990">
              <a:buFont typeface="Wingdings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В целях обеспечения принятия комиссией законного и обоснованного решения при рассмотрении вопросов, входящих в ее компетенцию, секретарь комиссии организует сбор и подготовку информационных материалов, имеющих отношение к поступившему представлению, обращению, уведомлению.</a:t>
            </a:r>
          </a:p>
        </p:txBody>
      </p:sp>
    </p:spTree>
    <p:extLst>
      <p:ext uri="{BB962C8B-B14F-4D97-AF65-F5344CB8AC3E}">
        <p14:creationId xmlns:p14="http://schemas.microsoft.com/office/powerpoint/2010/main" val="28903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693" y="164638"/>
            <a:ext cx="117722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ОСНОВНЫМИ ЗАДАЧАМИ КОМИССИИ ЯВЛЯЮТСЯ:</a:t>
            </a: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- обеспечение создания условий для предупреждения коррупционных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правонарушений в организации;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обеспечение прозрачности деятельности организации;</a:t>
            </a:r>
          </a:p>
          <a:p>
            <a:pPr marL="457189" indent="-457189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формирование у работников организации нетерпимого отношения к коррупционным действиям;</a:t>
            </a:r>
          </a:p>
          <a:p>
            <a:pPr marL="457189" indent="-457189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обеспечение контроля за качеством и своевременностью решения вопросов, содержащихся в обращениях граждан.</a:t>
            </a:r>
          </a:p>
          <a:p>
            <a:pPr marL="457189" indent="-457189">
              <a:buFontTx/>
              <a:buChar char="-"/>
            </a:pPr>
            <a:endParaRPr lang="ru-RU" sz="2000" dirty="0">
              <a:solidFill>
                <a:srgbClr val="002060"/>
              </a:solidFill>
            </a:endParaRPr>
          </a:p>
          <a:p>
            <a:pPr marL="457189" indent="-457189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информирование общественности о проводимой органами местного самоуправления работе по противодействию коррупции.</a:t>
            </a:r>
          </a:p>
        </p:txBody>
      </p:sp>
    </p:spTree>
    <p:extLst>
      <p:ext uri="{BB962C8B-B14F-4D97-AF65-F5344CB8AC3E}">
        <p14:creationId xmlns:p14="http://schemas.microsoft.com/office/powerpoint/2010/main" val="21999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1326</TotalTime>
  <Words>2141</Words>
  <Application>Microsoft Office PowerPoint</Application>
  <PresentationFormat>Произвольный</PresentationFormat>
  <Paragraphs>177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ИДПО "Госзаказ"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Петрович Сеньков</dc:creator>
  <cp:lastModifiedBy>User1</cp:lastModifiedBy>
  <cp:revision>30</cp:revision>
  <dcterms:created xsi:type="dcterms:W3CDTF">2019-10-11T17:13:52Z</dcterms:created>
  <dcterms:modified xsi:type="dcterms:W3CDTF">2022-10-11T09:21:15Z</dcterms:modified>
</cp:coreProperties>
</file>