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slides/slide29.xml" ContentType="application/vnd.openxmlformats-officedocument.presentationml.slide+xml"/>
  <Override PartName="/ppt/slides/slide30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s/slide33.xml" ContentType="application/vnd.openxmlformats-officedocument.presentationml.slide+xml"/>
  <Override PartName="/ppt/slides/slide34.xml" ContentType="application/vnd.openxmlformats-officedocument.presentationml.slide+xml"/>
  <Override PartName="/ppt/slides/slide35.xml" ContentType="application/vnd.openxmlformats-officedocument.presentationml.slide+xml"/>
  <Override PartName="/ppt/slides/slide36.xml" ContentType="application/vnd.openxmlformats-officedocument.presentationml.slide+xml"/>
  <Override PartName="/ppt/slides/slide37.xml" ContentType="application/vnd.openxmlformats-officedocument.presentationml.slide+xml"/>
  <Override PartName="/ppt/slides/slide3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 bookmarkIdSeed="2">
  <p:sldMasterIdLst>
    <p:sldMasterId id="214748368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84" r:id="rId30"/>
    <p:sldId id="285" r:id="rId31"/>
    <p:sldId id="286" r:id="rId32"/>
    <p:sldId id="287" r:id="rId33"/>
    <p:sldId id="288" r:id="rId34"/>
    <p:sldId id="289" r:id="rId35"/>
    <p:sldId id="290" r:id="rId36"/>
    <p:sldId id="291" r:id="rId37"/>
    <p:sldId id="292" r:id="rId38"/>
    <p:sldId id="296" r:id="rId39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>
        <p:scale>
          <a:sx n="81" d="100"/>
          <a:sy n="81" d="100"/>
        </p:scale>
        <p:origin x="-300" y="-3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ableStyles" Target="tableStyles.xml"/></Relationships>
</file>

<file path=ppt/media/image1.jpg>
</file>

<file path=ppt/media/image2.jpeg>
</file>

<file path=ppt/media/image3.jpeg>
</file>

<file path=ppt/media/image4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85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455620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01349132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94472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4778"/>
            <a:ext cx="2628900" cy="5757421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4778"/>
            <a:ext cx="7734300" cy="5757422"/>
          </a:xfrm>
        </p:spPr>
        <p:txBody>
          <a:bodyPr vert="eaVert" lIns="45720" tIns="0" rIns="45720" bIns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978822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marL="0"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2647F38-B617-4D2F-AE0A-013F0C4D2C57}" type="datetimeFigureOut">
              <a:rPr lang="en-US" smtClean="0"/>
              <a:t>10/11/2022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97799C9-84D9-46D2-A11E-BCF8A720529D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5263613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8" name="Rectangle 7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85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453128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2"/>
                </a:solidFill>
                <a:latin typeface="+mj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9" name="Straight Connector 8"/>
          <p:cNvCxnSpPr/>
          <p:nvPr/>
        </p:nvCxnSpPr>
        <p:spPr>
          <a:xfrm>
            <a:off x="1207658" y="4343400"/>
            <a:ext cx="987552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551762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79" y="1845734"/>
            <a:ext cx="4937760" cy="402336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17920" y="1845735"/>
            <a:ext cx="4937760" cy="402336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BFA754-D5C3-4E66-96A6-867B257F58DC}" type="datetimeFigureOut">
              <a:rPr lang="en-US" smtClean="0"/>
              <a:t>10/11/2022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84065D-F351-4B03-BD91-D8A6B8D4B362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96247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582334"/>
            <a:ext cx="4937760" cy="3378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17920" y="1846052"/>
            <a:ext cx="4937760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17920" y="2582334"/>
            <a:ext cx="4937760" cy="33782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8312342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6268416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6" name="Rectangle 5"/>
          <p:cNvSpPr/>
          <p:nvPr/>
        </p:nvSpPr>
        <p:spPr>
          <a:xfrm>
            <a:off x="15" y="633431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984534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16" y="0"/>
            <a:ext cx="4050791" cy="6858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4040071" y="0"/>
            <a:ext cx="64008" cy="6858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94359"/>
            <a:ext cx="3200400" cy="2286000"/>
          </a:xfrm>
        </p:spPr>
        <p:txBody>
          <a:bodyPr anchor="b">
            <a:norm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00600" y="731520"/>
            <a:ext cx="6492240" cy="525780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926080"/>
            <a:ext cx="3200400" cy="3379124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65512" y="6459785"/>
            <a:ext cx="2618510" cy="365125"/>
          </a:xfrm>
        </p:spPr>
        <p:txBody>
          <a:bodyPr/>
          <a:lstStyle>
            <a:lvl1pPr algn="l">
              <a:defRPr/>
            </a:lvl1pPr>
          </a:lstStyle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4800600" y="6459785"/>
            <a:ext cx="4648200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691019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4953000"/>
            <a:ext cx="12188825" cy="19050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15" y="4915076"/>
            <a:ext cx="12188825" cy="6400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5074920"/>
            <a:ext cx="10113264" cy="822960"/>
          </a:xfrm>
        </p:spPr>
        <p:txBody>
          <a:bodyPr lIns="91440" tIns="0" rIns="9144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915076"/>
          </a:xfrm>
          <a:blipFill>
            <a:blip r:embed="rId2"/>
            <a:stretch>
              <a:fillRect/>
            </a:stretch>
          </a:blipFill>
        </p:spPr>
        <p:txBody>
          <a:bodyPr lIns="457200" tIns="457200" anchor="t"/>
          <a:lstStyle>
            <a:lvl1pPr marL="0" indent="0">
              <a:buNone/>
              <a:defRPr sz="3200">
                <a:solidFill>
                  <a:schemeClr val="bg1"/>
                </a:solidFill>
              </a:defRPr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80" y="5907023"/>
            <a:ext cx="10113264" cy="59436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5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820908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9" name="Rectangle 8"/>
          <p:cNvSpPr/>
          <p:nvPr/>
        </p:nvSpPr>
        <p:spPr>
          <a:xfrm>
            <a:off x="0" y="6334316"/>
            <a:ext cx="12192001" cy="65998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1845734"/>
            <a:ext cx="10058400" cy="4023360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97280" y="6459785"/>
            <a:ext cx="247227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B61BEF0D-F0BB-DE4B-95CE-6DB70DBA9567}" type="datetimeFigureOut">
              <a:rPr lang="en-US" smtClean="0"/>
              <a:pPr/>
              <a:t>10/11/2022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686185" y="6459785"/>
            <a:ext cx="4822804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9900458" y="6459785"/>
            <a:ext cx="1312025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50">
                <a:solidFill>
                  <a:srgbClr val="FFFFFF"/>
                </a:solidFill>
              </a:defRPr>
            </a:lvl1pPr>
          </a:lstStyle>
          <a:p>
            <a:fld id="{D57F1E4F-1CFF-5643-939E-217C01CDF565}" type="slidenum">
              <a:rPr lang="en-US" smtClean="0"/>
              <a:pPr/>
              <a:t>‹#›</a:t>
            </a:fld>
            <a:endParaRPr lang="en-US" dirty="0"/>
          </a:p>
        </p:txBody>
      </p:sp>
      <p:cxnSp>
        <p:nvCxnSpPr>
          <p:cNvPr id="10" name="Straight Connector 9"/>
          <p:cNvCxnSpPr/>
          <p:nvPr/>
        </p:nvCxnSpPr>
        <p:spPr>
          <a:xfrm>
            <a:off x="1193532" y="1737845"/>
            <a:ext cx="9966960" cy="0"/>
          </a:xfrm>
          <a:prstGeom prst="line">
            <a:avLst/>
          </a:prstGeom>
          <a:ln w="6350">
            <a:solidFill>
              <a:schemeClr val="tx1">
                <a:lumMod val="50000"/>
                <a:lumOff val="5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1994769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9" r:id="rId1"/>
    <p:sldLayoutId id="2147483690" r:id="rId2"/>
    <p:sldLayoutId id="2147483691" r:id="rId3"/>
    <p:sldLayoutId id="2147483692" r:id="rId4"/>
    <p:sldLayoutId id="2147483693" r:id="rId5"/>
    <p:sldLayoutId id="2147483694" r:id="rId6"/>
    <p:sldLayoutId id="2147483695" r:id="rId7"/>
    <p:sldLayoutId id="2147483696" r:id="rId8"/>
    <p:sldLayoutId id="2147483697" r:id="rId9"/>
    <p:sldLayoutId id="2147483698" r:id="rId10"/>
    <p:sldLayoutId id="2147483699" r:id="rId11"/>
  </p:sldLayoutIdLst>
  <p:txStyles>
    <p:titleStyle>
      <a:lvl1pPr algn="l" defTabSz="914400" rtl="0" eaLnBrk="1" latinLnBrk="0" hangingPunct="1">
        <a:lnSpc>
          <a:spcPct val="85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9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7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320773" y="2047739"/>
            <a:ext cx="6621506" cy="1594791"/>
          </a:xfrm>
        </p:spPr>
        <p:txBody>
          <a:bodyPr>
            <a:normAutofit/>
          </a:bodyPr>
          <a:lstStyle/>
          <a:p>
            <a:pPr algn="ctr"/>
            <a:r>
              <a:rPr lang="ru-RU" sz="3600" b="1" dirty="0" smtClean="0">
                <a:solidFill>
                  <a:schemeClr val="accent2">
                    <a:lumMod val="50000"/>
                  </a:schemeClr>
                </a:solidFill>
                <a:latin typeface="+mn-lt"/>
              </a:rPr>
              <a:t>ПОНЯТИЯ И ВИДЫ ПРАВОВОЙ И АНТИКОРРУПЦИОННОЙ ЭКСПЕРТИЗЫ</a:t>
            </a:r>
            <a:endParaRPr lang="ru-RU" sz="3600" b="1" dirty="0">
              <a:solidFill>
                <a:schemeClr val="accent2">
                  <a:lumMod val="50000"/>
                </a:schemeClr>
              </a:solidFill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4009661696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759854" y="1366524"/>
            <a:ext cx="10431888" cy="181588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800" b="1" dirty="0" smtClean="0">
                <a:solidFill>
                  <a:schemeClr val="accent3">
                    <a:lumMod val="75000"/>
                  </a:schemeClr>
                </a:solidFill>
              </a:rPr>
              <a:t>ПРИНЦИПЫ ПРОВЕДЕНИЯ АНТИКОРРУПЦИОННОЙ ЭКСПЕРТИЗЫ, МЕТОДИКА ПРОВЕДЕНИЯ, ПОРЯДОК ОЦЕНКИ ФАКТОРОВ НА КОРРУПЦИОГЕННОСТЬ И ОФОРМЛЕНИЕ РЕЗУЛЬТАТОВ АНТИКОРРУПЦИОННОЙ ЭКСПЕРТИЗЫ</a:t>
            </a:r>
            <a:endParaRPr lang="ru-RU" sz="2800" b="1" dirty="0">
              <a:solidFill>
                <a:schemeClr val="accent3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0333489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01769" y="568490"/>
            <a:ext cx="6096000" cy="1754326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r>
              <a:rPr lang="ru-RU" b="1" i="1" dirty="0"/>
              <a:t>Обязательность </a:t>
            </a:r>
            <a:r>
              <a:rPr lang="ru-RU" dirty="0"/>
              <a:t>проведения антикоррупционной экспертизы проектов нормативных правовых актов (проекты нормативных правовых актов, разработанные после вступления в силу Федерального закона № 172-ФЗ, должны пройти процедуру антикоррупционной экспертизы)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201769" y="2663025"/>
            <a:ext cx="6096000" cy="2031325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r>
              <a:rPr lang="ru-RU" b="1" i="1" dirty="0"/>
              <a:t>Оценка нормативного правового акта (его проекта) </a:t>
            </a:r>
            <a:r>
              <a:rPr lang="ru-RU" dirty="0"/>
              <a:t>во взаимосвязи с другими нормативными правовыми актами (следует изучать все связанные с ним нормативные правовые акты, регулирующие те же или схожие правоотношения на предмет выявления </a:t>
            </a:r>
            <a:r>
              <a:rPr lang="ru-RU" dirty="0" err="1"/>
              <a:t>коррупциогенных</a:t>
            </a:r>
            <a:r>
              <a:rPr lang="ru-RU" dirty="0"/>
              <a:t> факторов и (или) противоречий, прежде всего, с актами, имеющими высшую юридическую силу)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6555346" y="583188"/>
            <a:ext cx="5636654" cy="2585323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b="1" i="1" dirty="0"/>
              <a:t>Обоснованность, объективность и </a:t>
            </a:r>
            <a:r>
              <a:rPr lang="ru-RU" b="1" i="1" dirty="0" err="1"/>
              <a:t>проверяемость</a:t>
            </a:r>
            <a:r>
              <a:rPr lang="ru-RU" b="1" i="1" dirty="0"/>
              <a:t> </a:t>
            </a:r>
            <a:r>
              <a:rPr lang="ru-RU" dirty="0"/>
              <a:t>результатов антикоррупционной экспертизы (заключение по результатам антикоррупционной экспертизы должно содержать аргументированные выводы, свидетельствующие о наличии (отсутствии) </a:t>
            </a:r>
            <a:r>
              <a:rPr lang="ru-RU" dirty="0" err="1"/>
              <a:t>коррупциогенных</a:t>
            </a:r>
            <a:r>
              <a:rPr lang="ru-RU" dirty="0"/>
              <a:t> факторов, основываться на непредвзятости эксперта, а также должно  предоставлять возможность сопоставить сделанные выводы с объективными данными)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6555346" y="3476935"/>
            <a:ext cx="5422006" cy="120032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Компетентность лиц, проводящих антикоррупционную экспертизу (экспертизу должны проводить лица, обладающие достаточным объемом знаний для этого и имеющие на это полномочия)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1352281" y="4810685"/>
            <a:ext cx="10406130" cy="1477328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b="1" i="1" dirty="0"/>
              <a:t>Сотрудничество органов государственной власти, иных государственных органов и организаций, органов местного самоуправления, их должностных лиц </a:t>
            </a:r>
            <a:r>
              <a:rPr lang="ru-RU" dirty="0"/>
              <a:t>с институтами гражданского общества (гарантированность возможности проведения независимой антикоррупционной экспертизы размещенных в открытом доступе проектов нормативных правовых актов, привлечение профильных экспертов при подготовке заключения об антикоррупционной экспертизе)</a:t>
            </a:r>
          </a:p>
        </p:txBody>
      </p:sp>
    </p:spTree>
    <p:extLst>
      <p:ext uri="{BB962C8B-B14F-4D97-AF65-F5344CB8AC3E}">
        <p14:creationId xmlns:p14="http://schemas.microsoft.com/office/powerpoint/2010/main" val="331931093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073500" y="346587"/>
            <a:ext cx="7959142" cy="400110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sz="2000" b="1" dirty="0" smtClean="0"/>
              <a:t>КТО ПРОВОДИТ АНТИКОРРУПЦИОННУЮ ЭКСПЕРТИЗУ?</a:t>
            </a:r>
            <a:endParaRPr lang="ru-RU" sz="2000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299040" y="1235230"/>
            <a:ext cx="2263857" cy="92333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/>
              <a:t>Органы прокуратуры Российской Федерации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2919211" y="1275893"/>
            <a:ext cx="3005071" cy="92333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/>
              <a:t>Министерство юстиции Российской Федерации (его территориальные органы)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8784993" y="1274751"/>
            <a:ext cx="1865835" cy="64633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/>
              <a:t>Независимые эксперты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6053071" y="1287630"/>
            <a:ext cx="2567872" cy="92333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 smtClean="0"/>
              <a:t>Разработчики нормативных </a:t>
            </a:r>
            <a:r>
              <a:rPr lang="ru-RU" dirty="0"/>
              <a:t>правовых </a:t>
            </a:r>
            <a:r>
              <a:rPr lang="ru-RU" dirty="0" smtClean="0"/>
              <a:t>актов</a:t>
            </a:r>
            <a:endParaRPr lang="ru-RU" dirty="0"/>
          </a:p>
        </p:txBody>
      </p:sp>
      <p:cxnSp>
        <p:nvCxnSpPr>
          <p:cNvPr id="8" name="Прямая со стрелкой 7"/>
          <p:cNvCxnSpPr/>
          <p:nvPr/>
        </p:nvCxnSpPr>
        <p:spPr>
          <a:xfrm flipH="1">
            <a:off x="2331076" y="746697"/>
            <a:ext cx="231821" cy="45720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1" name="Прямая со стрелкой 10"/>
          <p:cNvCxnSpPr/>
          <p:nvPr/>
        </p:nvCxnSpPr>
        <p:spPr>
          <a:xfrm>
            <a:off x="4636394" y="746697"/>
            <a:ext cx="0" cy="488533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4" name="Прямая со стрелкой 13"/>
          <p:cNvCxnSpPr/>
          <p:nvPr/>
        </p:nvCxnSpPr>
        <p:spPr>
          <a:xfrm>
            <a:off x="7469746" y="746697"/>
            <a:ext cx="0" cy="540933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7" name="Прямая со стрелкой 16"/>
          <p:cNvCxnSpPr/>
          <p:nvPr/>
        </p:nvCxnSpPr>
        <p:spPr>
          <a:xfrm>
            <a:off x="8784993" y="746697"/>
            <a:ext cx="457200" cy="488533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19" name="Прямоугольник 18"/>
          <p:cNvSpPr/>
          <p:nvPr/>
        </p:nvSpPr>
        <p:spPr>
          <a:xfrm>
            <a:off x="299040" y="2322455"/>
            <a:ext cx="8886424" cy="39703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/>
              <a:t>Органы прокуратуры Российской Федерации проводят антикоррупционную экспертизу нормативных правовых актов </a:t>
            </a:r>
            <a:r>
              <a:rPr lang="ru-RU" dirty="0"/>
              <a:t>федеральных органов исполнительной власти, органов государственной власти субъектов Российской Федерации, иных государственных органов и организаций, органов местного самоуправления, их должностных лиц по вопросам, касающимся: – прав, свобод и обязанностей человека и гражданина; </a:t>
            </a:r>
            <a:endParaRPr lang="ru-RU" dirty="0" smtClean="0"/>
          </a:p>
          <a:p>
            <a:r>
              <a:rPr lang="ru-RU" dirty="0" smtClean="0"/>
              <a:t>– </a:t>
            </a:r>
            <a:r>
              <a:rPr lang="ru-RU" dirty="0"/>
              <a:t>государственной и муниципальной собственности, государственной и муниципальной службы, бюджетного, налогового, таможенного, лесного, водного, земельного, градостроительного, природоохранного законодательства, законодательства о лицензировании, а также законодательства, регулирующего деятельность государственных корпораций, фондов и иных организаций, создаваемых Российской Федерацией на основании федерального закона; </a:t>
            </a:r>
            <a:endParaRPr lang="ru-RU" dirty="0" smtClean="0"/>
          </a:p>
          <a:p>
            <a:r>
              <a:rPr lang="ru-RU" dirty="0" smtClean="0"/>
              <a:t>– </a:t>
            </a:r>
            <a:r>
              <a:rPr lang="ru-RU" dirty="0"/>
              <a:t>социальных гарантий лицам, замещающим (замещавшим) государственные или муниципальные должности, должности государственной или муниципальной службы.</a:t>
            </a:r>
          </a:p>
        </p:txBody>
      </p:sp>
      <p:sp>
        <p:nvSpPr>
          <p:cNvPr id="20" name="Прямоугольник 19"/>
          <p:cNvSpPr/>
          <p:nvPr/>
        </p:nvSpPr>
        <p:spPr>
          <a:xfrm>
            <a:off x="9185464" y="2199223"/>
            <a:ext cx="3006536" cy="4247317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b="1" dirty="0">
                <a:solidFill>
                  <a:srgbClr val="C00000"/>
                </a:solidFill>
              </a:rPr>
              <a:t>Важно! </a:t>
            </a:r>
            <a:r>
              <a:rPr lang="ru-RU" dirty="0"/>
              <a:t>Не отнесено к полномочиям органов прокуратуры Российской Федерации проведение антикоррупционной экспертизы федеральных законов (законопроектов), нормативных правовых актов Президента Российской Федерации и Правительства Российской Федерации (их проектов), международных и межгосударственных договоров (их проектов). </a:t>
            </a:r>
          </a:p>
        </p:txBody>
      </p:sp>
    </p:spTree>
    <p:extLst>
      <p:ext uri="{BB962C8B-B14F-4D97-AF65-F5344CB8AC3E}">
        <p14:creationId xmlns:p14="http://schemas.microsoft.com/office/powerpoint/2010/main" val="115517704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188891" y="270456"/>
            <a:ext cx="6611154" cy="5909310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b="1" i="1" dirty="0"/>
              <a:t>Министерство юстиции Российской Федерации </a:t>
            </a:r>
            <a:r>
              <a:rPr lang="ru-RU" dirty="0"/>
              <a:t>(его территориальные органы) проводят антикоррупционную экспертизу: –  проектов федеральных законов(проектов поправок Правительства Российской Федерации к ним), проекты указов Президента Российской Федерации и проекты постановлений Правительства Российской Федерации, разрабатываемые федеральными органами исполнительной власти, иными государственными органами и организациями, – при проведении их правовой экспертизы; – нормативных правовых актов федеральных органов исполнительной власти, иных государственных органов и организаций, затрагивающих права, свободы и обязанности человека и гражданина, устанавливающих правовой статус организаций или имеющих межведомственный характер – при их государственной регистрации; – уставов муниципальных образований и муниципальных правовых актов о внесении изменений в уставы муниципальных образований – при их государственной регистрации; – нормативных правовых актов субъектов Российской Федерации – при мониторинге их применения и при внесении сведений в федеральный регистр нормативных правовых актов субъектов Российской Федерации.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7091966" y="270456"/>
            <a:ext cx="4820992" cy="369331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b="1" i="1" dirty="0"/>
              <a:t>Органы, организации, их должностные лица (разработчики) </a:t>
            </a:r>
            <a:r>
              <a:rPr lang="ru-RU" dirty="0"/>
              <a:t>проводят антикоррупционную </a:t>
            </a:r>
            <a:r>
              <a:rPr lang="ru-RU" dirty="0" err="1"/>
              <a:t>экспертизупринятых</a:t>
            </a:r>
            <a:r>
              <a:rPr lang="ru-RU" dirty="0"/>
              <a:t> (принимаемых) ими нормативных правовых актов (проектов) при проведении их правовой экспертизы и мониторинге их применения. В случае обнаружения органами и организациями в нормативных правовых актах (проектах) </a:t>
            </a:r>
            <a:r>
              <a:rPr lang="ru-RU" dirty="0" err="1"/>
              <a:t>коррупциогенных</a:t>
            </a:r>
            <a:r>
              <a:rPr lang="ru-RU" dirty="0"/>
              <a:t> факторов, принятие мер по устранению которых не относится к их компетенции, они информируют об этом органы прокуратуры Российской Федерации.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7091966" y="4409769"/>
            <a:ext cx="4820992" cy="923330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b="1" i="1" dirty="0">
                <a:solidFill>
                  <a:srgbClr val="C00000"/>
                </a:solidFill>
              </a:rPr>
              <a:t>Независимые эксперты </a:t>
            </a:r>
            <a:r>
              <a:rPr lang="ru-RU" dirty="0"/>
              <a:t>могут проводить антикоррупционную экспертизу любых нормативных правовых актов (их проектов).</a:t>
            </a:r>
          </a:p>
        </p:txBody>
      </p:sp>
    </p:spTree>
    <p:extLst>
      <p:ext uri="{BB962C8B-B14F-4D97-AF65-F5344CB8AC3E}">
        <p14:creationId xmlns:p14="http://schemas.microsoft.com/office/powerpoint/2010/main" val="2333193189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221837" y="423861"/>
            <a:ext cx="5132687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000" b="1" dirty="0" smtClean="0"/>
              <a:t>ТРЕБОВАНИЯ К НЕЗАВИСИМЫМ ЭКСПЕРТАМ</a:t>
            </a:r>
            <a:endParaRPr lang="ru-RU" sz="2000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420710" y="1018768"/>
            <a:ext cx="10397544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/>
              <a:t>Независимым экспертом может быть:</a:t>
            </a:r>
            <a:r>
              <a:rPr lang="ru-RU" dirty="0"/>
              <a:t> </a:t>
            </a:r>
            <a:endParaRPr lang="ru-RU" dirty="0" smtClean="0"/>
          </a:p>
          <a:p>
            <a:r>
              <a:rPr lang="ru-RU" dirty="0" smtClean="0"/>
              <a:t>– </a:t>
            </a:r>
            <a:r>
              <a:rPr lang="ru-RU" dirty="0"/>
              <a:t>гражданин Российской Федерации, имеющий высшее профессиональное образование и стаж работы по специальности не менее 5 лет; </a:t>
            </a:r>
            <a:endParaRPr lang="ru-RU" dirty="0" smtClean="0"/>
          </a:p>
          <a:p>
            <a:r>
              <a:rPr lang="ru-RU" dirty="0" smtClean="0"/>
              <a:t>– </a:t>
            </a:r>
            <a:r>
              <a:rPr lang="ru-RU" dirty="0"/>
              <a:t>юридическое лицо, имеющее в своем штате не менее трех работников, имеющих высшее профессиональное образование и стаж работы по специальности не менее 5 лет. </a:t>
            </a:r>
            <a:endParaRPr lang="ru-RU" dirty="0" smtClean="0"/>
          </a:p>
          <a:p>
            <a:r>
              <a:rPr lang="ru-RU" dirty="0" smtClean="0"/>
              <a:t>Специальные </a:t>
            </a:r>
            <a:r>
              <a:rPr lang="ru-RU" dirty="0"/>
              <a:t>требования к профилю высшего образования, наличию опыта экспертной деятельности к кандидату не предъявляются.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420710" y="3050093"/>
            <a:ext cx="10397544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/>
              <a:t>Независимыми экспертами не могут быть: </a:t>
            </a:r>
            <a:endParaRPr lang="ru-RU" b="1" dirty="0" smtClean="0"/>
          </a:p>
          <a:p>
            <a:r>
              <a:rPr lang="ru-RU" dirty="0" smtClean="0"/>
              <a:t>– </a:t>
            </a:r>
            <a:r>
              <a:rPr lang="ru-RU" dirty="0"/>
              <a:t>гражданин, имеющий неснятую или непогашенную судимость; </a:t>
            </a:r>
            <a:endParaRPr lang="ru-RU" dirty="0" smtClean="0"/>
          </a:p>
          <a:p>
            <a:r>
              <a:rPr lang="ru-RU" dirty="0" smtClean="0"/>
              <a:t>– </a:t>
            </a:r>
            <a:r>
              <a:rPr lang="ru-RU" dirty="0"/>
              <a:t>гражданин, сведения о применении к которым взыскания в виде увольнения (освобождения от должности) в связи с утратой доверия за совершение коррупционного правонарушения включены в реестр лиц, уволенных в связи с утратой доверия; </a:t>
            </a:r>
            <a:endParaRPr lang="ru-RU" dirty="0" smtClean="0"/>
          </a:p>
          <a:p>
            <a:r>
              <a:rPr lang="ru-RU" dirty="0" smtClean="0"/>
              <a:t>– </a:t>
            </a:r>
            <a:r>
              <a:rPr lang="ru-RU" dirty="0"/>
              <a:t>гражданин, осуществляющими деятельность в органах и организациях, разрабатывающих соответствующий нормативный акт; </a:t>
            </a:r>
            <a:endParaRPr lang="ru-RU" dirty="0" smtClean="0"/>
          </a:p>
          <a:p>
            <a:r>
              <a:rPr lang="ru-RU" dirty="0" smtClean="0"/>
              <a:t>– </a:t>
            </a:r>
            <a:r>
              <a:rPr lang="ru-RU" dirty="0"/>
              <a:t>международные и иностранные организации; </a:t>
            </a:r>
            <a:endParaRPr lang="ru-RU" dirty="0" smtClean="0"/>
          </a:p>
          <a:p>
            <a:r>
              <a:rPr lang="ru-RU" dirty="0" smtClean="0"/>
              <a:t>– </a:t>
            </a:r>
            <a:r>
              <a:rPr lang="ru-RU" dirty="0"/>
              <a:t>некоммерческие организации, выполняющие функции иностранного агента.</a:t>
            </a:r>
          </a:p>
        </p:txBody>
      </p:sp>
    </p:spTree>
    <p:extLst>
      <p:ext uri="{BB962C8B-B14F-4D97-AF65-F5344CB8AC3E}">
        <p14:creationId xmlns:p14="http://schemas.microsoft.com/office/powerpoint/2010/main" val="268714689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850006" y="2967129"/>
            <a:ext cx="10032642" cy="193899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/>
              <a:t>Аннулирование аккредитации независимого эксперта осуществляется в случаях</a:t>
            </a:r>
            <a:r>
              <a:rPr lang="ru-RU" sz="2000" b="1" i="1" dirty="0" smtClean="0"/>
              <a:t>:</a:t>
            </a:r>
          </a:p>
          <a:p>
            <a:r>
              <a:rPr lang="ru-RU" sz="2000" b="1" i="1" dirty="0" smtClean="0"/>
              <a:t> </a:t>
            </a:r>
            <a:r>
              <a:rPr lang="ru-RU" sz="2000" dirty="0"/>
              <a:t>– поступления заявления независимого эксперта об аннулировании аккредитации; </a:t>
            </a:r>
            <a:endParaRPr lang="ru-RU" sz="2000" dirty="0" smtClean="0"/>
          </a:p>
          <a:p>
            <a:r>
              <a:rPr lang="ru-RU" sz="2000" dirty="0" smtClean="0"/>
              <a:t>– </a:t>
            </a:r>
            <a:r>
              <a:rPr lang="ru-RU" sz="2000" dirty="0"/>
              <a:t>отзыва независимым экспертом заявления о согласии на обработку персональных данных; </a:t>
            </a:r>
            <a:endParaRPr lang="ru-RU" sz="2000" dirty="0" smtClean="0"/>
          </a:p>
          <a:p>
            <a:r>
              <a:rPr lang="ru-RU" sz="2000" dirty="0" smtClean="0"/>
              <a:t>– </a:t>
            </a:r>
            <a:r>
              <a:rPr lang="ru-RU" sz="2000" dirty="0"/>
              <a:t>непредставления независимым экспертом заявления о согласии на обработку персональных данных.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150771" y="442870"/>
            <a:ext cx="7070502" cy="1938992"/>
          </a:xfrm>
          <a:prstGeom prst="rect">
            <a:avLst/>
          </a:prstGeom>
          <a:ln>
            <a:noFill/>
          </a:ln>
          <a:effectLst>
            <a:outerShdw blurRad="190500" dist="228600" dir="2700000" algn="ctr">
              <a:srgbClr val="000000">
                <a:alpha val="30000"/>
              </a:srgbClr>
            </a:outerShdw>
          </a:effectLst>
          <a:scene3d>
            <a:camera prst="orthographicFront">
              <a:rot lat="0" lon="0" rev="0"/>
            </a:camera>
            <a:lightRig rig="glow" dir="t">
              <a:rot lat="0" lon="0" rev="4800000"/>
            </a:lightRig>
          </a:scene3d>
          <a:sp3d prstMaterial="matte">
            <a:bevelT w="127000" h="635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sz="2000" dirty="0"/>
              <a:t>Исчерпывающий перечень документов для получения аккредитации в качестве независимого эксперта и порядок ее проведения установлены Административным регламентом, утвержденным приказом Министерства юстиции Российской Федерации от 27.07.2012 № 146. Реестр аккредитованных экспертов ведется Минюстом России.</a:t>
            </a:r>
          </a:p>
        </p:txBody>
      </p:sp>
    </p:spTree>
    <p:extLst>
      <p:ext uri="{BB962C8B-B14F-4D97-AF65-F5344CB8AC3E}">
        <p14:creationId xmlns:p14="http://schemas.microsoft.com/office/powerpoint/2010/main" val="238252456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326783" y="402845"/>
            <a:ext cx="7280856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000" b="1" dirty="0" smtClean="0"/>
              <a:t>ОСОБЕННОСТИ ПРОЦЕДУРЫ ПРОВЕДЕНИЯ НЕЗАВИСИМОЙ АНТИКОРРУПЦИОННОЙ ЭКСПЕРТИЗЫ</a:t>
            </a:r>
            <a:endParaRPr lang="ru-RU" sz="2000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1635618" y="1421870"/>
            <a:ext cx="8448540" cy="70788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sz="2000" dirty="0"/>
              <a:t>Антикоррупционная экспертиза нормативного правового акта проводится различными уполномоченными субъектами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1635618" y="2600390"/>
            <a:ext cx="3170604" cy="64633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/>
              <a:t>на стадии проекта нормативного правового акта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5409127" y="2599248"/>
            <a:ext cx="4675031" cy="64633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/>
              <a:t>в процессе мониторинга </a:t>
            </a:r>
            <a:r>
              <a:rPr lang="ru-RU" dirty="0" err="1"/>
              <a:t>правоприменения</a:t>
            </a:r>
            <a:r>
              <a:rPr lang="ru-RU" dirty="0"/>
              <a:t> действующего нормативного правового акта</a:t>
            </a:r>
          </a:p>
        </p:txBody>
      </p:sp>
      <p:cxnSp>
        <p:nvCxnSpPr>
          <p:cNvPr id="7" name="Прямая со стрелкой 6"/>
          <p:cNvCxnSpPr/>
          <p:nvPr/>
        </p:nvCxnSpPr>
        <p:spPr>
          <a:xfrm>
            <a:off x="3503054" y="2129756"/>
            <a:ext cx="0" cy="47063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9" name="Прямая со стрелкой 8"/>
          <p:cNvCxnSpPr/>
          <p:nvPr/>
        </p:nvCxnSpPr>
        <p:spPr>
          <a:xfrm>
            <a:off x="7390327" y="2130205"/>
            <a:ext cx="0" cy="47063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03148010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25003" y="201133"/>
            <a:ext cx="11088709" cy="224676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/>
              <a:t>Как узнать о проведении антикоррупционной экспертизы нормативного правого акта (проекта)? </a:t>
            </a:r>
            <a:endParaRPr lang="ru-RU" sz="2000" b="1" dirty="0" smtClean="0"/>
          </a:p>
          <a:p>
            <a:r>
              <a:rPr lang="ru-RU" sz="2000" dirty="0" smtClean="0"/>
              <a:t>Информация </a:t>
            </a:r>
            <a:r>
              <a:rPr lang="ru-RU" sz="2000" dirty="0"/>
              <a:t>о проведении антикоррупционной экспертизы проектов федеральных законов, указов Президента Российской Федерации, постановлений Правительства Российской Федерации, нормативных правовых актов федеральных органов исполнительной власти, иных государственных органов и организаций размещается на федеральном портале проектов нормативных правовых актов (www.regulation.gov.ru)  не менее чем на 7 дней, с указанием дат начала и окончания приема заключений по результатам независимой антикоррупционной экспертизы.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425003" y="2455329"/>
            <a:ext cx="10702344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 smtClean="0"/>
              <a:t>В течение какого срока проводится антикоррупционная экспертиза? </a:t>
            </a:r>
          </a:p>
          <a:p>
            <a:r>
              <a:rPr lang="ru-RU" sz="2000" dirty="0" smtClean="0"/>
              <a:t>Срок </a:t>
            </a:r>
            <a:r>
              <a:rPr lang="ru-RU" sz="2000" dirty="0"/>
              <a:t>проведения антикоррупционной экспертизы конкретного нормативного правового акта определяется разработчиком при размещении на федеральном портале проектов нормативных правовых актов (www.regulation.gov.ru). При этом срок не может быть меньше 7 дней.</a:t>
            </a:r>
          </a:p>
        </p:txBody>
      </p:sp>
      <p:pic>
        <p:nvPicPr>
          <p:cNvPr id="3074" name="Picture 2" descr="https://push-school1.edumsko.ru/uploads/3000/2790/section/355583/56ab021972a5a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942491" y="4007798"/>
            <a:ext cx="1931831" cy="193076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" name="Прямоугольник 4"/>
          <p:cNvSpPr/>
          <p:nvPr/>
        </p:nvSpPr>
        <p:spPr>
          <a:xfrm>
            <a:off x="425003" y="3819019"/>
            <a:ext cx="9646276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/>
              <a:t>Куда можно направить подготовленное заключение? </a:t>
            </a:r>
            <a:endParaRPr lang="ru-RU" b="1" dirty="0" smtClean="0"/>
          </a:p>
          <a:p>
            <a:r>
              <a:rPr lang="ru-RU" dirty="0" smtClean="0"/>
              <a:t>Заключения </a:t>
            </a:r>
            <a:r>
              <a:rPr lang="ru-RU" dirty="0"/>
              <a:t>направляются на бумажном носителе и (или) в форме электронного документа в </a:t>
            </a:r>
            <a:r>
              <a:rPr lang="ru-RU" dirty="0" err="1"/>
              <a:t>организацииразработчики</a:t>
            </a:r>
            <a:r>
              <a:rPr lang="ru-RU" dirty="0"/>
              <a:t> по адресам электронной </a:t>
            </a:r>
            <a:r>
              <a:rPr lang="ru-RU" dirty="0" smtClean="0"/>
              <a:t>почты</a:t>
            </a:r>
            <a:r>
              <a:rPr lang="ru-RU" dirty="0"/>
              <a:t>, указанным в разделе «Независимая антикоррупционная экспертиза. Информация по этапу» федерального портала проектов нормативных правовых актов (www.regulation.gov.ru) и на официальном сайте разработчика нормативного правового акта. Перечень адресов электронной почты, предназначенных для направления заключений независимых экспертов, также размещен на официальном сайте Минюста Росси и его территориальных органах. </a:t>
            </a:r>
          </a:p>
        </p:txBody>
      </p:sp>
    </p:spTree>
    <p:extLst>
      <p:ext uri="{BB962C8B-B14F-4D97-AF65-F5344CB8AC3E}">
        <p14:creationId xmlns:p14="http://schemas.microsoft.com/office/powerpoint/2010/main" val="326862175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47728" y="622761"/>
            <a:ext cx="11470784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/>
              <a:t>В заключении по результатам независимой антикоррупционной экспертизы указываются: </a:t>
            </a:r>
            <a:endParaRPr lang="ru-RU" sz="2000" b="1" i="1" dirty="0" smtClean="0"/>
          </a:p>
          <a:p>
            <a:pPr marL="342900" indent="-342900">
              <a:buFontTx/>
              <a:buChar char="-"/>
            </a:pPr>
            <a:r>
              <a:rPr lang="ru-RU" sz="2000" dirty="0" smtClean="0"/>
              <a:t>реквизиты </a:t>
            </a:r>
            <a:r>
              <a:rPr lang="ru-RU" sz="2000" dirty="0"/>
              <a:t>нормативного правового акта или проекта нормативного правового акта, в отношении которого проведена экспертиза; </a:t>
            </a:r>
            <a:endParaRPr lang="ru-RU" sz="2000" dirty="0" smtClean="0"/>
          </a:p>
          <a:p>
            <a:pPr marL="342900" indent="-342900">
              <a:buFontTx/>
              <a:buChar char="-"/>
            </a:pPr>
            <a:r>
              <a:rPr lang="ru-RU" sz="2000" dirty="0" smtClean="0"/>
              <a:t>- </a:t>
            </a:r>
            <a:r>
              <a:rPr lang="ru-RU" sz="2000" dirty="0"/>
              <a:t>выявленные в нормативном правовом акте (проекте) </a:t>
            </a:r>
            <a:r>
              <a:rPr lang="ru-RU" sz="2000" dirty="0" err="1"/>
              <a:t>коррупциогенные</a:t>
            </a:r>
            <a:r>
              <a:rPr lang="ru-RU" sz="2000" dirty="0"/>
              <a:t> факторы и конкретные способы их устранения; </a:t>
            </a:r>
            <a:endParaRPr lang="ru-RU" sz="2000" dirty="0" smtClean="0"/>
          </a:p>
          <a:p>
            <a:pPr marL="342900" indent="-342900">
              <a:buFontTx/>
              <a:buChar char="-"/>
            </a:pPr>
            <a:r>
              <a:rPr lang="ru-RU" sz="2000" dirty="0" smtClean="0"/>
              <a:t>-  </a:t>
            </a:r>
            <a:r>
              <a:rPr lang="ru-RU" sz="2000" dirty="0"/>
              <a:t>положения нормативного правового акта (проекта) с указанием его структурных единиц (разделов, глав, статей, частей, пунктов, подпунктов, абзацев) и соответствующих </a:t>
            </a:r>
            <a:r>
              <a:rPr lang="ru-RU" sz="2000" dirty="0" err="1"/>
              <a:t>коррупциогенных</a:t>
            </a:r>
            <a:r>
              <a:rPr lang="ru-RU" sz="2000" dirty="0"/>
              <a:t> факторов со ссылкой на соответствующие пункты Методики; </a:t>
            </a:r>
            <a:endParaRPr lang="ru-RU" sz="2000" dirty="0" smtClean="0"/>
          </a:p>
          <a:p>
            <a:pPr marL="342900" indent="-342900">
              <a:buFontTx/>
              <a:buChar char="-"/>
            </a:pPr>
            <a:r>
              <a:rPr lang="ru-RU" sz="2000" dirty="0" smtClean="0"/>
              <a:t>- </a:t>
            </a:r>
            <a:r>
              <a:rPr lang="ru-RU" sz="2000" dirty="0"/>
              <a:t>наименование юридического лица либо фамилия, имя, отчество независимого эксперта; </a:t>
            </a:r>
            <a:endParaRPr lang="ru-RU" sz="2000" dirty="0" smtClean="0"/>
          </a:p>
          <a:p>
            <a:pPr marL="342900" indent="-342900">
              <a:buFontTx/>
              <a:buChar char="-"/>
            </a:pPr>
            <a:r>
              <a:rPr lang="ru-RU" sz="2000" dirty="0" smtClean="0"/>
              <a:t>реквизиты </a:t>
            </a:r>
            <a:r>
              <a:rPr lang="ru-RU" sz="2000" dirty="0"/>
              <a:t>свидетельства об аккредитации. </a:t>
            </a:r>
            <a:endParaRPr lang="ru-RU" sz="2000" dirty="0" smtClean="0"/>
          </a:p>
          <a:p>
            <a:r>
              <a:rPr lang="ru-RU" sz="2000" dirty="0" smtClean="0"/>
              <a:t>Форма </a:t>
            </a:r>
            <a:r>
              <a:rPr lang="ru-RU" sz="2000" dirty="0"/>
              <a:t>заключения утверждена приказом Минюста России от 21.10.2011 № 363 (см. Приложение 1).</a:t>
            </a:r>
          </a:p>
        </p:txBody>
      </p:sp>
    </p:spTree>
    <p:extLst>
      <p:ext uri="{BB962C8B-B14F-4D97-AF65-F5344CB8AC3E}">
        <p14:creationId xmlns:p14="http://schemas.microsoft.com/office/powerpoint/2010/main" val="3588724096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69702" y="464841"/>
            <a:ext cx="10122794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/>
              <a:t>Должен ли разработчик учитывать заключение независимой антикоррупционной экспертизы? </a:t>
            </a:r>
            <a:endParaRPr lang="ru-RU" sz="2000" b="1" i="1" dirty="0" smtClean="0"/>
          </a:p>
          <a:p>
            <a:r>
              <a:rPr lang="ru-RU" sz="2000" dirty="0" smtClean="0"/>
              <a:t>Заключение </a:t>
            </a:r>
            <a:r>
              <a:rPr lang="ru-RU" sz="2000" dirty="0"/>
              <a:t>по результатам независимой антикоррупционной экспертизы носит рекомендательный характер и подлежит обязательному рассмотрению органом, организацией или должностным лицом, которым оно направлено, в 30-дневный срок со дня его получения. Заключение, не соответствующее установленной форме, возвращается эксперту </a:t>
            </a:r>
            <a:r>
              <a:rPr lang="ru-RU" sz="2000" dirty="0" smtClean="0"/>
              <a:t>в </a:t>
            </a:r>
            <a:r>
              <a:rPr lang="ru-RU" sz="2000" dirty="0"/>
              <a:t>30-дневный срок с указанием причины возврата. </a:t>
            </a:r>
            <a:endParaRPr lang="ru-RU" sz="2000" dirty="0" smtClean="0"/>
          </a:p>
          <a:p>
            <a:pPr indent="457200"/>
            <a:r>
              <a:rPr lang="ru-RU" sz="2000" dirty="0" smtClean="0"/>
              <a:t>По </a:t>
            </a:r>
            <a:r>
              <a:rPr lang="ru-RU" sz="2000" dirty="0"/>
              <a:t>результатам его рассмотрения независимому эксперту направляется мотивированный ответ, в котором отражается учет результатов экспертизы и (или) причины несогласия с выявленными в нормативном правовом акте (проекте) </a:t>
            </a:r>
            <a:r>
              <a:rPr lang="ru-RU" sz="2000" dirty="0" err="1"/>
              <a:t>коррупциогенными</a:t>
            </a:r>
            <a:r>
              <a:rPr lang="ru-RU" sz="2000" dirty="0"/>
              <a:t> факторами. </a:t>
            </a:r>
            <a:endParaRPr lang="ru-RU" sz="2000" dirty="0" smtClean="0"/>
          </a:p>
          <a:p>
            <a:pPr indent="457200"/>
            <a:r>
              <a:rPr lang="ru-RU" sz="2000" dirty="0" smtClean="0"/>
              <a:t>Мотивированный </a:t>
            </a:r>
            <a:r>
              <a:rPr lang="ru-RU" sz="2000" dirty="0"/>
              <a:t>ответ эксперту разработчиком не направляется в случае отсутствия в заключении информации о выявленных </a:t>
            </a:r>
            <a:r>
              <a:rPr lang="ru-RU" sz="2000" dirty="0" err="1"/>
              <a:t>коррупциогенных</a:t>
            </a:r>
            <a:r>
              <a:rPr lang="ru-RU" sz="2000" dirty="0"/>
              <a:t> факторах или предложений о способе устранения выявленных </a:t>
            </a:r>
            <a:r>
              <a:rPr lang="ru-RU" sz="2000" dirty="0" err="1"/>
              <a:t>коррупциогенных</a:t>
            </a:r>
            <a:r>
              <a:rPr lang="ru-RU" sz="2000" dirty="0"/>
              <a:t> факторов.</a:t>
            </a:r>
          </a:p>
        </p:txBody>
      </p:sp>
    </p:spTree>
    <p:extLst>
      <p:ext uri="{BB962C8B-B14F-4D97-AF65-F5344CB8AC3E}">
        <p14:creationId xmlns:p14="http://schemas.microsoft.com/office/powerpoint/2010/main" val="322714478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429556" y="420486"/>
            <a:ext cx="9684912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dirty="0"/>
              <a:t>Федеральный закон "Об антикоррупционной экспертизе нормативных правовых актов и проектов нормативных правовых </a:t>
            </a:r>
            <a:r>
              <a:rPr lang="ru-RU" sz="2400" b="1" dirty="0" smtClean="0"/>
              <a:t>актов»</a:t>
            </a:r>
          </a:p>
          <a:p>
            <a:pPr algn="ctr"/>
            <a:r>
              <a:rPr lang="ru-RU" sz="2400" b="1" dirty="0" smtClean="0"/>
              <a:t>от 17.07.2009 N 172-ФЗ </a:t>
            </a:r>
            <a:endParaRPr lang="ru-RU" sz="2400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334850" y="1751527"/>
            <a:ext cx="3773511" cy="3593783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rtlCol="0" anchor="ctr"/>
          <a:lstStyle/>
          <a:p>
            <a:r>
              <a:rPr lang="ru-RU" sz="2000" dirty="0"/>
              <a:t>Настоящий Федеральный закон устанавливает </a:t>
            </a:r>
            <a:r>
              <a:rPr lang="ru-RU" sz="2000" b="1" dirty="0"/>
              <a:t>правовые и организационные основы антикоррупционной экспертизы нормативных правовых актов</a:t>
            </a:r>
            <a:r>
              <a:rPr lang="ru-RU" sz="2000" dirty="0"/>
              <a:t> и проектов нормативных правовых актов в целях выявления в них </a:t>
            </a:r>
            <a:r>
              <a:rPr lang="ru-RU" sz="2000" dirty="0" err="1"/>
              <a:t>коррупциогенных</a:t>
            </a:r>
            <a:r>
              <a:rPr lang="ru-RU" sz="2000" dirty="0"/>
              <a:t> факторов и их последующего устранения.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4662153" y="1867435"/>
            <a:ext cx="6452315" cy="3170099"/>
          </a:xfrm>
          <a:prstGeom prst="rect">
            <a:avLst/>
          </a:prstGeom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sz="2000" dirty="0" err="1"/>
              <a:t>Коррупциогенными</a:t>
            </a:r>
            <a:r>
              <a:rPr lang="ru-RU" sz="2000" dirty="0"/>
              <a:t> факторами являются </a:t>
            </a:r>
            <a:r>
              <a:rPr lang="ru-RU" sz="2000" b="1" dirty="0"/>
              <a:t>положения нормативных правовых актов (проектов нормативных правовых актов)</a:t>
            </a:r>
            <a:r>
              <a:rPr lang="ru-RU" sz="2000" dirty="0"/>
              <a:t>, устанавливающие для </a:t>
            </a:r>
            <a:r>
              <a:rPr lang="ru-RU" sz="2000" dirty="0" err="1"/>
              <a:t>правоприменителя</a:t>
            </a:r>
            <a:r>
              <a:rPr lang="ru-RU" sz="2000" dirty="0"/>
              <a:t> необоснованно широкие пределы усмотрения или возможность необоснованного применения исключений из общих правил, а также положения, содержащие неопределенные, трудновыполнимые и (или) обременительные требования к гражданам и организациям и тем самым создающие условия для проявления коррупции.</a:t>
            </a:r>
          </a:p>
        </p:txBody>
      </p:sp>
    </p:spTree>
    <p:extLst>
      <p:ext uri="{BB962C8B-B14F-4D97-AF65-F5344CB8AC3E}">
        <p14:creationId xmlns:p14="http://schemas.microsoft.com/office/powerpoint/2010/main" val="1100154766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906073" y="143694"/>
            <a:ext cx="7817476" cy="70788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000" b="1" dirty="0" smtClean="0"/>
              <a:t>ДЕЙСТВИЯ ПРОКУРОРА ПРИ ВЫЯВЛЕНИИ КОРРУПЦИОГЕННЫХ ФАКТОРОВ В  НОРМАТИВНОМ ПРАВОВОМ АКТЕ</a:t>
            </a:r>
            <a:endParaRPr lang="ru-RU" sz="2000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1300766" y="1058094"/>
            <a:ext cx="9337183" cy="646331"/>
          </a:xfrm>
          <a:prstGeom prst="rect">
            <a:avLst/>
          </a:prstGeom>
        </p:spPr>
        <p:style>
          <a:lnRef idx="2">
            <a:schemeClr val="accent4"/>
          </a:lnRef>
          <a:fillRef idx="1">
            <a:schemeClr val="lt1"/>
          </a:fillRef>
          <a:effectRef idx="0">
            <a:schemeClr val="accent4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b="1" dirty="0" smtClean="0">
                <a:solidFill>
                  <a:srgbClr val="C00000"/>
                </a:solidFill>
              </a:rPr>
              <a:t>ПРОКУРОР ПРИ ВЫЯВЛЕНИИ В НОРМАТИВНОМ ПРАВОВОМ АКТЕ КОРРУПЦИОГЕННЫХ ФАКТОРОВ</a:t>
            </a:r>
            <a:endParaRPr lang="ru-RU" b="1" dirty="0">
              <a:solidFill>
                <a:srgbClr val="C00000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88890" y="1885509"/>
            <a:ext cx="3790682" cy="1200329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/>
              <a:t>вносит требование об изменении нормативного правового акта с целью исключения выявленных </a:t>
            </a:r>
            <a:r>
              <a:rPr lang="ru-RU" dirty="0" err="1"/>
              <a:t>коррупциогенных</a:t>
            </a:r>
            <a:r>
              <a:rPr lang="ru-RU" dirty="0"/>
              <a:t> факторов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6435143" y="1849576"/>
            <a:ext cx="4717961" cy="1200329"/>
          </a:xfrm>
          <a:prstGeom prst="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/>
              <a:t>обращается в суд с заявлением об изменении нормативного правового акта с целью исключения выявленных </a:t>
            </a:r>
            <a:r>
              <a:rPr lang="ru-RU" dirty="0" err="1"/>
              <a:t>коррупциогенных</a:t>
            </a:r>
            <a:r>
              <a:rPr lang="ru-RU" dirty="0"/>
              <a:t> факторов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188890" y="3263549"/>
            <a:ext cx="11118761" cy="64633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b="1" dirty="0" smtClean="0">
                <a:solidFill>
                  <a:srgbClr val="C00000"/>
                </a:solidFill>
              </a:rPr>
              <a:t>ТРЕБОВАНИЕ ПРОКУРОРА И ЗАЯВЛЕНИЕ В СУД ДОЛЖНЫ СОДЕРЖАТЬ ПРЕДЛОЖЕНИЕ КОНКРЕТНОГО СПОСОБА УСТРАНЕНИЯ КОРРУПЦИОГЕННЫХ ФАКТОРОВ, КОТОРЫМИ МОГУТ ЯВЛЯТЬСЯ:</a:t>
            </a:r>
            <a:endParaRPr lang="ru-RU" b="1" dirty="0">
              <a:solidFill>
                <a:srgbClr val="C00000"/>
              </a:solidFill>
            </a:endParaRPr>
          </a:p>
        </p:txBody>
      </p:sp>
      <p:cxnSp>
        <p:nvCxnSpPr>
          <p:cNvPr id="8" name="Прямая со стрелкой 7"/>
          <p:cNvCxnSpPr/>
          <p:nvPr/>
        </p:nvCxnSpPr>
        <p:spPr>
          <a:xfrm>
            <a:off x="3477296" y="1704425"/>
            <a:ext cx="0" cy="18108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1" name="Прямая со стрелкой 10"/>
          <p:cNvCxnSpPr/>
          <p:nvPr/>
        </p:nvCxnSpPr>
        <p:spPr>
          <a:xfrm>
            <a:off x="7817476" y="1704425"/>
            <a:ext cx="0" cy="145151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4" name="Прямая соединительная линия 13"/>
          <p:cNvCxnSpPr/>
          <p:nvPr/>
        </p:nvCxnSpPr>
        <p:spPr>
          <a:xfrm>
            <a:off x="3979572" y="2266682"/>
            <a:ext cx="2455571" cy="0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8" name="Прямая соединительная линия 17"/>
          <p:cNvCxnSpPr/>
          <p:nvPr/>
        </p:nvCxnSpPr>
        <p:spPr>
          <a:xfrm>
            <a:off x="5207357" y="2266682"/>
            <a:ext cx="0" cy="996867"/>
          </a:xfrm>
          <a:prstGeom prst="line">
            <a:avLst/>
          </a:prstGeom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20" name="Прямоугольник 19"/>
          <p:cNvSpPr/>
          <p:nvPr/>
        </p:nvSpPr>
        <p:spPr>
          <a:xfrm>
            <a:off x="416469" y="4364796"/>
            <a:ext cx="2326732" cy="92333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/>
              <a:t>внесение изменений в нормативный правовой акт</a:t>
            </a:r>
          </a:p>
        </p:txBody>
      </p:sp>
      <p:sp>
        <p:nvSpPr>
          <p:cNvPr id="21" name="Прямоугольник 20"/>
          <p:cNvSpPr/>
          <p:nvPr/>
        </p:nvSpPr>
        <p:spPr>
          <a:xfrm>
            <a:off x="3387143" y="4359704"/>
            <a:ext cx="3048000" cy="92333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 smtClean="0"/>
              <a:t>отмена нормативного правового акта (или его отдельных норм)</a:t>
            </a:r>
            <a:endParaRPr lang="ru-RU" dirty="0"/>
          </a:p>
        </p:txBody>
      </p:sp>
      <p:sp>
        <p:nvSpPr>
          <p:cNvPr id="22" name="Прямоугольник 21"/>
          <p:cNvSpPr/>
          <p:nvPr/>
        </p:nvSpPr>
        <p:spPr>
          <a:xfrm>
            <a:off x="6551055" y="4364796"/>
            <a:ext cx="4859628" cy="923330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dirty="0"/>
              <a:t>разработка и принятие иного нормативного правового акта, устраняющего </a:t>
            </a:r>
            <a:r>
              <a:rPr lang="ru-RU" dirty="0" err="1"/>
              <a:t>коррупциогенные</a:t>
            </a:r>
            <a:r>
              <a:rPr lang="ru-RU" dirty="0"/>
              <a:t> факторы</a:t>
            </a:r>
          </a:p>
        </p:txBody>
      </p:sp>
      <p:cxnSp>
        <p:nvCxnSpPr>
          <p:cNvPr id="24" name="Прямая со стрелкой 23"/>
          <p:cNvCxnSpPr>
            <a:endCxn id="20" idx="0"/>
          </p:cNvCxnSpPr>
          <p:nvPr/>
        </p:nvCxnSpPr>
        <p:spPr>
          <a:xfrm>
            <a:off x="1579835" y="4005330"/>
            <a:ext cx="0" cy="359466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6" name="Прямая со стрелкой 25"/>
          <p:cNvCxnSpPr/>
          <p:nvPr/>
        </p:nvCxnSpPr>
        <p:spPr>
          <a:xfrm>
            <a:off x="4868268" y="4005330"/>
            <a:ext cx="0" cy="359466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27" name="Прямая со стрелкой 26"/>
          <p:cNvCxnSpPr/>
          <p:nvPr/>
        </p:nvCxnSpPr>
        <p:spPr>
          <a:xfrm>
            <a:off x="8794123" y="3977997"/>
            <a:ext cx="0" cy="359466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50437091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95458" y="751343"/>
            <a:ext cx="10419009" cy="4093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000" b="1" i="1" dirty="0"/>
              <a:t>Порядок рассмотрения требования прокурора об изменении нормативного правового акта с целью исключения выявленных </a:t>
            </a:r>
            <a:r>
              <a:rPr lang="ru-RU" sz="2000" b="1" i="1" dirty="0" err="1"/>
              <a:t>коррупциогенных</a:t>
            </a:r>
            <a:r>
              <a:rPr lang="ru-RU" sz="2000" b="1" i="1" dirty="0"/>
              <a:t> факторов </a:t>
            </a:r>
            <a:endParaRPr lang="ru-RU" sz="2000" b="1" i="1" dirty="0" smtClean="0"/>
          </a:p>
          <a:p>
            <a:r>
              <a:rPr lang="ru-RU" sz="2000" b="1" dirty="0" smtClean="0"/>
              <a:t>Требование </a:t>
            </a:r>
            <a:r>
              <a:rPr lang="ru-RU" sz="2000" dirty="0"/>
              <a:t>вносится прокурором в орган, организацию или должностному лицу, которые издали этот акт (см. Приложения 2, 4, 5). Требование прокурора подлежит обязательному рассмотрению не позднее чем в 10-дневный срок со дня его поступления. </a:t>
            </a:r>
            <a:endParaRPr lang="ru-RU" sz="2000" dirty="0" smtClean="0"/>
          </a:p>
          <a:p>
            <a:pPr indent="457200"/>
            <a:r>
              <a:rPr lang="ru-RU" sz="2000" dirty="0" smtClean="0"/>
              <a:t>Требование</a:t>
            </a:r>
            <a:r>
              <a:rPr lang="ru-RU" sz="2000" dirty="0"/>
              <a:t>, направленное прокурором в законодательный (представительный) орган государственной власти субъекта Российской Федерации или в представительный орган местного самоуправления, подлежит обязательному рассмотрению на ближайшем заседании соответствующего органа с участием представителя прокуратуры. </a:t>
            </a:r>
            <a:endParaRPr lang="ru-RU" sz="2000" dirty="0" smtClean="0"/>
          </a:p>
          <a:p>
            <a:pPr indent="457200"/>
            <a:r>
              <a:rPr lang="ru-RU" sz="2000" dirty="0" smtClean="0"/>
              <a:t>О </a:t>
            </a:r>
            <a:r>
              <a:rPr lang="ru-RU" sz="2000" dirty="0"/>
              <a:t>результатах рассмотрения незамедлительно сообщается прокурору. </a:t>
            </a:r>
            <a:endParaRPr lang="ru-RU" sz="2000" dirty="0" smtClean="0"/>
          </a:p>
          <a:p>
            <a:pPr indent="457200"/>
            <a:r>
              <a:rPr lang="ru-RU" sz="2000" dirty="0" smtClean="0"/>
              <a:t>При </a:t>
            </a:r>
            <a:r>
              <a:rPr lang="ru-RU" sz="2000" dirty="0"/>
              <a:t>отклонении требования прокурора происходит обращение в суд с заявлением об изменении нормативного правового акта с целью исключения выявленных </a:t>
            </a:r>
            <a:r>
              <a:rPr lang="ru-RU" sz="2000" dirty="0" err="1"/>
              <a:t>коррупциогенных</a:t>
            </a:r>
            <a:r>
              <a:rPr lang="ru-RU" sz="2000" dirty="0"/>
              <a:t> факторов.</a:t>
            </a:r>
          </a:p>
        </p:txBody>
      </p:sp>
    </p:spTree>
    <p:extLst>
      <p:ext uri="{BB962C8B-B14F-4D97-AF65-F5344CB8AC3E}">
        <p14:creationId xmlns:p14="http://schemas.microsoft.com/office/powerpoint/2010/main" val="2885056158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687132" y="237013"/>
            <a:ext cx="8731876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000" b="1" dirty="0" smtClean="0"/>
              <a:t>ДЕЙСТВИЯ МИНИСТЕРСТВА ЮСТИЦИИ РОССИЙСКОЙ ФЕДЕРАЦИИ ПРИ ВЫЯВЛЕНИИ КОРРУПЦИОГЕННЫХ ФАКТОРОВ В  НОРМАТИВНОМ ПРАВОВОМ АКТЕ (ЕГО ПРОЕКТЕ)</a:t>
            </a:r>
            <a:endParaRPr lang="ru-RU" sz="2000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489397" y="1373194"/>
            <a:ext cx="10972800" cy="40011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sz="2000" b="1" dirty="0" smtClean="0">
                <a:solidFill>
                  <a:srgbClr val="C00000"/>
                </a:solidFill>
              </a:rPr>
              <a:t>МИНИСТЕРСТВО ЮСТИЦИИ РОССИЙСКОЙ ФЕДЕРАЦИИ (ЕГО ТЕРРИТОРИАЛЬНЫЕ ОРГАНЫ)</a:t>
            </a:r>
            <a:endParaRPr lang="ru-RU" sz="2000" b="1" dirty="0">
              <a:solidFill>
                <a:srgbClr val="C00000"/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3005070" y="2112207"/>
            <a:ext cx="6096000" cy="64633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r>
              <a:rPr lang="ru-RU" dirty="0"/>
              <a:t>готовятся заключения по результатам антикоррупционной экспертизы нормативных правовых актов и их проектов </a:t>
            </a:r>
          </a:p>
        </p:txBody>
      </p:sp>
      <p:cxnSp>
        <p:nvCxnSpPr>
          <p:cNvPr id="6" name="Прямая со стрелкой 5"/>
          <p:cNvCxnSpPr/>
          <p:nvPr/>
        </p:nvCxnSpPr>
        <p:spPr>
          <a:xfrm>
            <a:off x="5795493" y="1773304"/>
            <a:ext cx="0" cy="32399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8" name="Прямоугольник 7"/>
          <p:cNvSpPr/>
          <p:nvPr/>
        </p:nvSpPr>
        <p:spPr>
          <a:xfrm>
            <a:off x="489397" y="3005559"/>
            <a:ext cx="6096000" cy="313932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r>
              <a:rPr lang="ru-RU" dirty="0"/>
              <a:t>Обязательный характер имеют заключения – в отношении   актов федеральных органов исполнительной власти, иных государственных органов и организаций, затрагивающих права, свободы и обязанности человека и гражданина, устанавливающих правовой статус организаций или имеющих межведомственный характер, а также уставов муниципальных образований и муниципальных правовых актов о внесении изменений в уставы муниципальных образований. Действия Минюста – письменное уведомление разработчика о принятом решении об отказе в государственной регистрации НПА.</a:t>
            </a:r>
          </a:p>
        </p:txBody>
      </p:sp>
      <p:sp>
        <p:nvSpPr>
          <p:cNvPr id="9" name="Прямоугольник 8"/>
          <p:cNvSpPr/>
          <p:nvPr/>
        </p:nvSpPr>
        <p:spPr>
          <a:xfrm>
            <a:off x="6761406" y="3038372"/>
            <a:ext cx="5293217" cy="3139321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Рекомендательный характер имеют заключения – в отношении проектов федеральных законов (проектов поправок Правительства Российской Федерации к ним), проектов указов Президента Российской Федерации и проектов постановлений Правительства Российской Федерации, разрабатываемых федеральными органами исполнительной власти, иными государственными органами и организациями. Действия Минюста – письменное информирование соответствующих органов и организаций.</a:t>
            </a:r>
          </a:p>
        </p:txBody>
      </p:sp>
      <p:cxnSp>
        <p:nvCxnSpPr>
          <p:cNvPr id="11" name="Прямая со стрелкой 10"/>
          <p:cNvCxnSpPr/>
          <p:nvPr/>
        </p:nvCxnSpPr>
        <p:spPr>
          <a:xfrm flipH="1">
            <a:off x="3573886" y="2807234"/>
            <a:ext cx="184597" cy="247021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3" name="Прямая со стрелкой 12"/>
          <p:cNvCxnSpPr/>
          <p:nvPr/>
        </p:nvCxnSpPr>
        <p:spPr>
          <a:xfrm>
            <a:off x="7310907" y="2763631"/>
            <a:ext cx="145961" cy="290624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57665718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936857" y="449619"/>
            <a:ext cx="3633046" cy="40011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000" b="1" dirty="0" smtClean="0"/>
              <a:t>КОРРУПЦИОГЕННЫЕ ФАКТОРЫ</a:t>
            </a:r>
            <a:endParaRPr lang="ru-RU" sz="2000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536619" y="982159"/>
            <a:ext cx="10590727" cy="92333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постановлением Правительства Российской Федерации от 26.02.2010 № 96 «Об антикоррупционной экспертизе нормативных правовых актов и проектов нормативных правовых актов» определены                                     </a:t>
            </a:r>
            <a:r>
              <a:rPr lang="ru-RU" dirty="0" err="1" smtClean="0"/>
              <a:t>коррупциогенных</a:t>
            </a:r>
            <a:r>
              <a:rPr lang="ru-RU" dirty="0" smtClean="0"/>
              <a:t> </a:t>
            </a:r>
            <a:r>
              <a:rPr lang="ru-RU" dirty="0"/>
              <a:t>факторов, которые делятся </a:t>
            </a:r>
            <a:r>
              <a:rPr lang="ru-RU" b="1" dirty="0"/>
              <a:t>на две группы</a:t>
            </a:r>
            <a:r>
              <a:rPr lang="ru-RU" dirty="0"/>
              <a:t>: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536619" y="2050238"/>
            <a:ext cx="4872507" cy="1200329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устанавливающие для </a:t>
            </a:r>
            <a:r>
              <a:rPr lang="ru-RU" dirty="0" err="1"/>
              <a:t>правоприменителя</a:t>
            </a:r>
            <a:r>
              <a:rPr lang="ru-RU" dirty="0"/>
              <a:t> необоснованно широкие пределы усмотрения или возможность необоснованного применения исключений из общих правил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5555903" y="2050916"/>
            <a:ext cx="5529330" cy="92333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содержащие неопределенные, трудновыполнимые и (или) обременительные требования к гражданам и организациям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137372" y="3441680"/>
            <a:ext cx="7123437" cy="3416320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а) широта дискреционных полномочий; </a:t>
            </a:r>
            <a:endParaRPr lang="ru-RU" dirty="0" smtClean="0"/>
          </a:p>
          <a:p>
            <a:r>
              <a:rPr lang="ru-RU" dirty="0" smtClean="0"/>
              <a:t>б</a:t>
            </a:r>
            <a:r>
              <a:rPr lang="ru-RU" dirty="0"/>
              <a:t>) определение компетенции по формуле «вправе»; </a:t>
            </a:r>
            <a:endParaRPr lang="ru-RU" dirty="0" smtClean="0"/>
          </a:p>
          <a:p>
            <a:r>
              <a:rPr lang="ru-RU" dirty="0" smtClean="0"/>
              <a:t>в</a:t>
            </a:r>
            <a:r>
              <a:rPr lang="ru-RU" dirty="0"/>
              <a:t>) выборочное изменение объема прав; </a:t>
            </a:r>
            <a:endParaRPr lang="ru-RU" dirty="0" smtClean="0"/>
          </a:p>
          <a:p>
            <a:r>
              <a:rPr lang="ru-RU" dirty="0" smtClean="0"/>
              <a:t>г</a:t>
            </a:r>
            <a:r>
              <a:rPr lang="ru-RU" dirty="0"/>
              <a:t>) чрезмерная свобода подзаконного нормотворчества; </a:t>
            </a:r>
            <a:endParaRPr lang="ru-RU" dirty="0" smtClean="0"/>
          </a:p>
          <a:p>
            <a:r>
              <a:rPr lang="ru-RU" dirty="0" smtClean="0"/>
              <a:t>д</a:t>
            </a:r>
            <a:r>
              <a:rPr lang="ru-RU" dirty="0"/>
              <a:t>) принятие нормативного правового акта за пределами компетенции; </a:t>
            </a:r>
            <a:endParaRPr lang="ru-RU" dirty="0" smtClean="0"/>
          </a:p>
          <a:p>
            <a:r>
              <a:rPr lang="ru-RU" dirty="0" smtClean="0"/>
              <a:t>е</a:t>
            </a:r>
            <a:r>
              <a:rPr lang="ru-RU" dirty="0"/>
              <a:t>) заполнение законодательных пробелов при помощи подзаконных актов в отсутствие законодательной делегации соответствующих полномочий; </a:t>
            </a:r>
            <a:endParaRPr lang="ru-RU" dirty="0" smtClean="0"/>
          </a:p>
          <a:p>
            <a:r>
              <a:rPr lang="ru-RU" dirty="0" smtClean="0"/>
              <a:t>ж</a:t>
            </a:r>
            <a:r>
              <a:rPr lang="ru-RU" dirty="0"/>
              <a:t>) отсутствие или неполнота административных процедур; з) отказ от конкурсных (аукционных) процедур; </a:t>
            </a:r>
            <a:endParaRPr lang="ru-RU" dirty="0" smtClean="0"/>
          </a:p>
          <a:p>
            <a:r>
              <a:rPr lang="ru-RU" dirty="0" smtClean="0"/>
              <a:t>и</a:t>
            </a:r>
            <a:r>
              <a:rPr lang="ru-RU" dirty="0"/>
              <a:t>) нормативные коллизии.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7452575" y="3441680"/>
            <a:ext cx="4212809" cy="2585323"/>
          </a:xfrm>
          <a:prstGeom prst="rect">
            <a:avLst/>
          </a:prstGeom>
        </p:spPr>
        <p:style>
          <a:lnRef idx="2">
            <a:schemeClr val="accent3"/>
          </a:lnRef>
          <a:fillRef idx="1">
            <a:schemeClr val="lt1"/>
          </a:fillRef>
          <a:effectRef idx="0">
            <a:schemeClr val="accent3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а) наличие завышенных требований к лицу, предъявляемых для реализации принадлежащего ему права; б) злоупотребление правом заявителя государственными органами, органами местного самоуправления или организациями (их должностными лицами); в) юридико-лингвистическая неопределенность.</a:t>
            </a:r>
          </a:p>
        </p:txBody>
      </p:sp>
      <p:sp>
        <p:nvSpPr>
          <p:cNvPr id="8" name="Стрелка вниз 7"/>
          <p:cNvSpPr/>
          <p:nvPr/>
        </p:nvSpPr>
        <p:spPr>
          <a:xfrm>
            <a:off x="3567448" y="1905489"/>
            <a:ext cx="484632" cy="245283"/>
          </a:xfrm>
          <a:prstGeom prst="downArrow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9" name="Стрелка вниз 8"/>
          <p:cNvSpPr/>
          <p:nvPr/>
        </p:nvSpPr>
        <p:spPr>
          <a:xfrm>
            <a:off x="6967943" y="1896611"/>
            <a:ext cx="484632" cy="245283"/>
          </a:xfrm>
          <a:prstGeom prst="downArrow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Стрелка вниз 9"/>
          <p:cNvSpPr/>
          <p:nvPr/>
        </p:nvSpPr>
        <p:spPr>
          <a:xfrm>
            <a:off x="8536546" y="2996406"/>
            <a:ext cx="484632" cy="445274"/>
          </a:xfrm>
          <a:prstGeom prst="downArrow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1" name="Стрелка вниз 10"/>
          <p:cNvSpPr/>
          <p:nvPr/>
        </p:nvSpPr>
        <p:spPr>
          <a:xfrm>
            <a:off x="3496614" y="3250567"/>
            <a:ext cx="484632" cy="245283"/>
          </a:xfrm>
          <a:prstGeom prst="downArrow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766953268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865001" y="346587"/>
            <a:ext cx="4857868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b="1" dirty="0" smtClean="0"/>
              <a:t>СОДЕРЖАНИЕ КОРРУПЦИОГЕННЫХ ФАКТОРОВ</a:t>
            </a:r>
            <a:endParaRPr lang="ru-RU" b="1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1120461" y="1021800"/>
            <a:ext cx="9659155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indent="-342900">
              <a:buAutoNum type="arabicPeriod"/>
            </a:pPr>
            <a:r>
              <a:rPr lang="ru-RU" dirty="0" smtClean="0"/>
              <a:t>Широта </a:t>
            </a:r>
            <a:r>
              <a:rPr lang="ru-RU" dirty="0"/>
              <a:t>дискреционных полномочий (подпункт «а» пункта 3 Методики) – это отсутствие или неопределенность сроков, условий или оснований принятия решения, наличие дублирующих полномочий государственного органа, органа местного самоуправления или организации (их должностных лиц). </a:t>
            </a:r>
            <a:endParaRPr lang="ru-RU" dirty="0" smtClean="0"/>
          </a:p>
          <a:p>
            <a:pPr indent="457200"/>
            <a:r>
              <a:rPr lang="ru-RU" dirty="0" smtClean="0"/>
              <a:t>О </a:t>
            </a:r>
            <a:r>
              <a:rPr lang="ru-RU" dirty="0"/>
              <a:t>наличии в рассматриваемом положении нормативного правового акта широты дискреционных полномочий могут свидетельствовать следующие фразы: «о принятом решении должностное лицо информирует заявителя» (без указания срока о таком уведомлении); «размер льготы определяется должностным лицом и не может составлять более                50 %» (без приведения критериев, в каких случаях сколько процентов льгота должна составлять</a:t>
            </a:r>
            <a:r>
              <a:rPr lang="ru-RU" dirty="0" smtClean="0"/>
              <a:t>).</a:t>
            </a:r>
          </a:p>
          <a:p>
            <a:pPr indent="457200"/>
            <a:r>
              <a:rPr lang="ru-RU" dirty="0" err="1" smtClean="0"/>
              <a:t>Коррупциогенный</a:t>
            </a:r>
            <a:r>
              <a:rPr lang="ru-RU" dirty="0" smtClean="0"/>
              <a:t> </a:t>
            </a:r>
            <a:r>
              <a:rPr lang="ru-RU" dirty="0"/>
              <a:t>фактор может проявляться при возможности увеличить сроки выполнения административного действия, принятия решения по усмотрению должностного лица, например, в виде формулировки «в исключительных случаях срок может быть продлен». </a:t>
            </a:r>
          </a:p>
        </p:txBody>
      </p:sp>
    </p:spTree>
    <p:extLst>
      <p:ext uri="{BB962C8B-B14F-4D97-AF65-F5344CB8AC3E}">
        <p14:creationId xmlns:p14="http://schemas.microsoft.com/office/powerpoint/2010/main" val="1434059356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708338" y="687156"/>
            <a:ext cx="9903854" cy="258532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b="1" dirty="0"/>
              <a:t>Примеры. </a:t>
            </a:r>
            <a:r>
              <a:rPr lang="ru-RU" dirty="0"/>
              <a:t>В административном регламенте Федерального агентства водных ресурсов по предоставлению водных объектов в пользование, утвержденном приказом Минприроды России, выявлено отсутствие предельного срока, в течение которого проводится аукцион по приобретению права на заключение договора водопользования. </a:t>
            </a:r>
            <a:endParaRPr lang="ru-RU" dirty="0" smtClean="0"/>
          </a:p>
          <a:p>
            <a:pPr indent="457200"/>
            <a:r>
              <a:rPr lang="ru-RU" dirty="0" smtClean="0"/>
              <a:t>Прокуратурой </a:t>
            </a:r>
            <a:r>
              <a:rPr lang="ru-RU" dirty="0"/>
              <a:t>Алтайского края высказаны замечания на проект постановления правительства края об утверждении Порядка проведения конкурсного отбора субъектов малого и среднего предпринимательства для предоставления субсидии на возмещение части затрат, связанных с участием в </a:t>
            </a:r>
            <a:r>
              <a:rPr lang="ru-RU" dirty="0" err="1"/>
              <a:t>выставочно</a:t>
            </a:r>
            <a:r>
              <a:rPr lang="ru-RU" dirty="0"/>
              <a:t>-ярмарочных мероприятиях, по причине отсутствия в нем критериев оценки заявок конкурсной комиссией.</a:t>
            </a:r>
          </a:p>
        </p:txBody>
      </p:sp>
    </p:spTree>
    <p:extLst>
      <p:ext uri="{BB962C8B-B14F-4D97-AF65-F5344CB8AC3E}">
        <p14:creationId xmlns:p14="http://schemas.microsoft.com/office/powerpoint/2010/main" val="228458920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82579" y="728961"/>
            <a:ext cx="10419009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2. Определение компетенции по формуле «вправе» (подпункт «б» пункта 3 Методики) – диспозитивное установление возможности совершения государственными органами, органами местного самоуправления или организациями (их должностными лицами) действий в отношении граждан и организаций. </a:t>
            </a:r>
            <a:endParaRPr lang="ru-RU" sz="2000" dirty="0" smtClean="0"/>
          </a:p>
          <a:p>
            <a:pPr indent="457200"/>
            <a:r>
              <a:rPr lang="ru-RU" sz="2000" dirty="0" smtClean="0"/>
              <a:t>О </a:t>
            </a:r>
            <a:r>
              <a:rPr lang="ru-RU" sz="2000" dirty="0"/>
              <a:t>наличии данного </a:t>
            </a:r>
            <a:r>
              <a:rPr lang="ru-RU" sz="2000" dirty="0" err="1"/>
              <a:t>коррупциогенного</a:t>
            </a:r>
            <a:r>
              <a:rPr lang="ru-RU" sz="2000" dirty="0"/>
              <a:t> фактора могут свидетельствовать следующие содержащиеся в нормативном правовом акте формулировки: «уполномоченное должностное лицо вправе признать решение, уведомление, запрос или иной документ недействительным и отозвать указанный документ» (без указания оснований принятия решения); </a:t>
            </a:r>
          </a:p>
          <a:p>
            <a:pPr indent="457200"/>
            <a:r>
              <a:rPr lang="ru-RU" sz="2000" dirty="0"/>
              <a:t>«должностное лицо может привлечь к проверке экспертную организацию» (без указания оснований, когда таким правом можно воспользоваться).</a:t>
            </a:r>
          </a:p>
        </p:txBody>
      </p:sp>
    </p:spTree>
    <p:extLst>
      <p:ext uri="{BB962C8B-B14F-4D97-AF65-F5344CB8AC3E}">
        <p14:creationId xmlns:p14="http://schemas.microsoft.com/office/powerpoint/2010/main" val="238934004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742680" y="593835"/>
            <a:ext cx="10320271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dirty="0"/>
              <a:t>Пример. </a:t>
            </a:r>
            <a:r>
              <a:rPr lang="ru-RU" sz="2000" dirty="0"/>
              <a:t>Данный </a:t>
            </a:r>
            <a:r>
              <a:rPr lang="ru-RU" sz="2000" dirty="0" err="1"/>
              <a:t>коррупциогенный</a:t>
            </a:r>
            <a:r>
              <a:rPr lang="ru-RU" sz="2000" dirty="0"/>
              <a:t> фактор содержался в Административном регламенте </a:t>
            </a:r>
            <a:r>
              <a:rPr lang="ru-RU" sz="2000" dirty="0" err="1"/>
              <a:t>Росархива</a:t>
            </a:r>
            <a:r>
              <a:rPr lang="ru-RU" sz="2000" dirty="0"/>
              <a:t> по предоставлению государственной услуги по организации информационного обеспечения граждан, организаций и общественных объединений на основе архивных документов, в котором  предусматривалась возможность бесплатного исполнения тематических и социально-правовых запросов, при том, что эти понятия в документе были не раскрыты. Подобная правовая формула предоставляла должностным лицам самостоятельно решать вопрос об отнесении запроса к тематическому или социально-правовому, исполняемому на безвозмездной основе, либо к иному его виду, что порождало его исполнение на платной основе.</a:t>
            </a:r>
          </a:p>
        </p:txBody>
      </p:sp>
    </p:spTree>
    <p:extLst>
      <p:ext uri="{BB962C8B-B14F-4D97-AF65-F5344CB8AC3E}">
        <p14:creationId xmlns:p14="http://schemas.microsoft.com/office/powerpoint/2010/main" val="3806525062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69701" y="606509"/>
            <a:ext cx="10676586" cy="40934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3. </a:t>
            </a:r>
            <a:r>
              <a:rPr lang="ru-RU" sz="2000" b="1" dirty="0"/>
              <a:t>Выборочное изменение объема прав</a:t>
            </a:r>
            <a:r>
              <a:rPr lang="ru-RU" sz="2000" dirty="0"/>
              <a:t> (подпункт «в» пункта 3 Методики) – возможность необоснованного установления исключений из общего порядка для граждан и организаций по усмотрению государственных органов, органов местного самоуправления или организаций (их должностных лиц). </a:t>
            </a:r>
            <a:endParaRPr lang="ru-RU" sz="2000" dirty="0" smtClean="0"/>
          </a:p>
          <a:p>
            <a:pPr indent="457200"/>
            <a:r>
              <a:rPr lang="ru-RU" sz="2000" dirty="0" smtClean="0"/>
              <a:t>При </a:t>
            </a:r>
            <a:r>
              <a:rPr lang="ru-RU" sz="2000" dirty="0"/>
              <a:t>проведении антикоррупционной экспертизы необходимо выявить положения, устанавливающие ограничения или запреты для одних (граждан, предприятий), и введение льгот и привилегий для других по усмотрению должностного лица.  </a:t>
            </a:r>
            <a:endParaRPr lang="ru-RU" sz="2000" dirty="0" smtClean="0"/>
          </a:p>
          <a:p>
            <a:pPr indent="457200"/>
            <a:r>
              <a:rPr lang="ru-RU" sz="2000" dirty="0" smtClean="0"/>
              <a:t>Свидетельствовать </a:t>
            </a:r>
            <a:r>
              <a:rPr lang="ru-RU" sz="2000" dirty="0"/>
              <a:t>о наличии данного </a:t>
            </a:r>
            <a:r>
              <a:rPr lang="ru-RU" sz="2000" dirty="0" err="1"/>
              <a:t>коррупциогенного</a:t>
            </a:r>
            <a:r>
              <a:rPr lang="ru-RU" sz="2000" dirty="0"/>
              <a:t> фактора, могут фразы: «В случае, если в представленных заявителем документах выявлены недостатки, являющиеся основанием для их возвращения без рассмотрения по существу, Учреждение может установить срок для их устранения, не превышающий 30 дней»; </a:t>
            </a:r>
            <a:endParaRPr lang="ru-RU" sz="2000" dirty="0" smtClean="0"/>
          </a:p>
          <a:p>
            <a:pPr indent="457200"/>
            <a:r>
              <a:rPr lang="ru-RU" sz="2000" dirty="0" smtClean="0"/>
              <a:t>«</a:t>
            </a:r>
            <a:r>
              <a:rPr lang="ru-RU" sz="2000" dirty="0"/>
              <a:t>в исключительных случаях срок предоставления государственной услуги может быть продлен на 30 дней».</a:t>
            </a:r>
          </a:p>
        </p:txBody>
      </p:sp>
    </p:spTree>
    <p:extLst>
      <p:ext uri="{BB962C8B-B14F-4D97-AF65-F5344CB8AC3E}">
        <p14:creationId xmlns:p14="http://schemas.microsoft.com/office/powerpoint/2010/main" val="2940538323"/>
      </p:ext>
    </p:extLst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75763" y="612845"/>
            <a:ext cx="10109916" cy="440120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4. Чрезмерная свобода подзаконного нормотворчества (подпункт «г» пункта 3 Методики) – наличие бланкетных и отсылочных норм, приводящее к принятию подзаконных актов, вторгающихся в компетенцию государственного органа, органа местного самоуправления или организации, принявшего первоначальный нормативный правовой акт. </a:t>
            </a:r>
            <a:endParaRPr lang="ru-RU" sz="2000" dirty="0" smtClean="0"/>
          </a:p>
          <a:p>
            <a:pPr indent="457200"/>
            <a:r>
              <a:rPr lang="ru-RU" sz="2000" dirty="0" smtClean="0"/>
              <a:t>В </a:t>
            </a:r>
            <a:r>
              <a:rPr lang="ru-RU" sz="2000" dirty="0"/>
              <a:t>качестве примера может служить фраза: «органы местного самоуправления вправе устанавливать ограничения по времени продажи отдельных видов продукции» (в условиях отсутствия законодательного закрепления такого полномочия). </a:t>
            </a:r>
            <a:endParaRPr lang="ru-RU" sz="2000" dirty="0" smtClean="0"/>
          </a:p>
          <a:p>
            <a:pPr indent="457200"/>
            <a:r>
              <a:rPr lang="ru-RU" sz="2000" dirty="0" smtClean="0"/>
              <a:t>Этот </a:t>
            </a:r>
            <a:r>
              <a:rPr lang="ru-RU" sz="2000" dirty="0" err="1"/>
              <a:t>коррупциогенный</a:t>
            </a:r>
            <a:r>
              <a:rPr lang="ru-RU" sz="2000" dirty="0"/>
              <a:t> фактор часто связан с широтой дискреционных полномочий, поскольку в отсутствие каких-либо законодательных ограничений у органа власти (должностного лица) появляется возможность безграничного подзаконного нормотворчества. Наибольшие коррупционные риски возникают в случае, если право подзаконного нормотворчества предоставляется органу власти (должностному лицу), которое в потом будет проверять исполнение этих норм.</a:t>
            </a:r>
          </a:p>
        </p:txBody>
      </p:sp>
    </p:spTree>
    <p:extLst>
      <p:ext uri="{BB962C8B-B14F-4D97-AF65-F5344CB8AC3E}">
        <p14:creationId xmlns:p14="http://schemas.microsoft.com/office/powerpoint/2010/main" val="3042522194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noFill/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"/>
          <p:cNvSpPr>
            <a:spLocks noChangeArrowheads="1"/>
          </p:cNvSpPr>
          <p:nvPr/>
        </p:nvSpPr>
        <p:spPr bwMode="auto">
          <a:xfrm rot="10800000" flipV="1">
            <a:off x="386366" y="770947"/>
            <a:ext cx="11140224" cy="461664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44436" tIns="0" rIns="44436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342900" algn="just" defTabSz="914400" rtl="0" eaLnBrk="1" fontAlgn="ctr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1" i="1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cs typeface="Tahoma" pitchFamily="34" charset="0"/>
              </a:rPr>
              <a:t>Основными принципами организации антикоррупционной экспертизы нормативных правовых актов (проектов нормативных правовых актов) являются:</a:t>
            </a:r>
            <a:endParaRPr kumimoji="0" lang="ru-RU" sz="2000" b="1" i="1" u="none" strike="noStrike" cap="none" normalizeH="0" baseline="0" dirty="0" smtClean="0">
              <a:ln>
                <a:noFill/>
              </a:ln>
              <a:solidFill>
                <a:srgbClr val="333333"/>
              </a:solidFill>
              <a:effectLst/>
              <a:cs typeface="Arial" pitchFamily="34" charset="0"/>
            </a:endParaRPr>
          </a:p>
          <a:p>
            <a:pPr marL="0" marR="0" lvl="0" indent="342900" algn="just" defTabSz="914400" rtl="0" eaLnBrk="0" fontAlgn="ctr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cs typeface="Tahoma" pitchFamily="34" charset="0"/>
              </a:rPr>
              <a:t>1) обязательность проведения антикоррупционной экспертизы проектов нормативных правовых актов;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rgbClr val="333333"/>
              </a:solidFill>
              <a:effectLst/>
              <a:cs typeface="Arial" pitchFamily="34" charset="0"/>
            </a:endParaRPr>
          </a:p>
          <a:p>
            <a:pPr marL="0" marR="0" lvl="0" indent="342900" algn="just" defTabSz="914400" rtl="0" eaLnBrk="0" fontAlgn="ctr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cs typeface="Tahoma" pitchFamily="34" charset="0"/>
              </a:rPr>
              <a:t>2) оценка нормативного правового акта (проекта нормативного правового акта) во взаимосвязи с другими нормативными правовыми актами;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rgbClr val="333333"/>
              </a:solidFill>
              <a:effectLst/>
              <a:cs typeface="Arial" pitchFamily="34" charset="0"/>
            </a:endParaRPr>
          </a:p>
          <a:p>
            <a:pPr marL="0" marR="0" lvl="0" indent="342900" algn="just" defTabSz="914400" rtl="0" eaLnBrk="0" fontAlgn="ctr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cs typeface="Tahoma" pitchFamily="34" charset="0"/>
              </a:rPr>
              <a:t>3) обоснованность, объективность и </a:t>
            </a:r>
            <a:r>
              <a:rPr kumimoji="0" lang="ru-RU" sz="2000" b="0" i="0" u="none" strike="noStrike" cap="none" normalizeH="0" baseline="0" dirty="0" err="1" smtClean="0">
                <a:ln>
                  <a:noFill/>
                </a:ln>
                <a:solidFill>
                  <a:srgbClr val="333333"/>
                </a:solidFill>
                <a:effectLst/>
                <a:cs typeface="Tahoma" pitchFamily="34" charset="0"/>
              </a:rPr>
              <a:t>проверяемость</a:t>
            </a: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cs typeface="Tahoma" pitchFamily="34" charset="0"/>
              </a:rPr>
              <a:t> результатов антикоррупционной экспертизы нормативных правовых актов (проектов нормативных правовых актов);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rgbClr val="333333"/>
              </a:solidFill>
              <a:effectLst/>
              <a:cs typeface="Arial" pitchFamily="34" charset="0"/>
            </a:endParaRPr>
          </a:p>
          <a:p>
            <a:pPr marL="0" marR="0" lvl="0" indent="342900" algn="just" defTabSz="914400" rtl="0" eaLnBrk="0" fontAlgn="ctr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cs typeface="Tahoma" pitchFamily="34" charset="0"/>
              </a:rPr>
              <a:t>4) компетентность лиц, проводящих антикоррупционную экспертизу нормативных правовых актов (проектов нормативных правовых актов);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rgbClr val="333333"/>
              </a:solidFill>
              <a:effectLst/>
              <a:cs typeface="Arial" pitchFamily="34" charset="0"/>
            </a:endParaRPr>
          </a:p>
          <a:p>
            <a:pPr marL="0" marR="0" lvl="0" indent="342900" algn="just" defTabSz="914400" rtl="0" eaLnBrk="0" fontAlgn="ctr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000" b="0" i="0" u="none" strike="noStrike" cap="none" normalizeH="0" baseline="0" dirty="0" smtClean="0">
                <a:ln>
                  <a:noFill/>
                </a:ln>
                <a:solidFill>
                  <a:srgbClr val="333333"/>
                </a:solidFill>
                <a:effectLst/>
                <a:cs typeface="Tahoma" pitchFamily="34" charset="0"/>
              </a:rPr>
              <a:t>5) сотрудничество федеральных органов исполнительной власти, иных государственных органов и организаций, органов государственной власти субъектов Российской Федерации, органов местного самоуправления, а также их должностных лиц (далее - органы, организации, их должностные лица) с институтами гражданского общества при проведении антикоррупционной экспертизы нормативных правовых актов (проектов нормативных правовых актов).</a:t>
            </a:r>
            <a:endParaRPr kumimoji="0" lang="ru-RU" sz="20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cs typeface="Arial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55373447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785610" y="342182"/>
            <a:ext cx="10367493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5. Принятие нормативного правового акта за пределами компетенции (подпункт «д» пункта 3 Методики) – нарушение компетенции государственных органов, органов местного самоуправления или организаций (их должностных лиц) при принятии нормативных правовых актов. </a:t>
            </a:r>
            <a:endParaRPr lang="ru-RU" sz="2000" dirty="0" smtClean="0"/>
          </a:p>
          <a:p>
            <a:pPr indent="457200"/>
            <a:r>
              <a:rPr lang="ru-RU" sz="2000" dirty="0" smtClean="0"/>
              <a:t>При </a:t>
            </a:r>
            <a:r>
              <a:rPr lang="ru-RU" sz="2000" dirty="0"/>
              <a:t>проведении антикоррупционной экспертизы необходимо обращать внимание на полномочия органа власти, принявшего рассматриваемый НПА. Необходимо выяснить, относится ли издание этого акта к компетенции данного органа или должностного лица. </a:t>
            </a:r>
            <a:endParaRPr lang="ru-RU" sz="2000" dirty="0" smtClean="0"/>
          </a:p>
          <a:p>
            <a:pPr indent="457200"/>
            <a:r>
              <a:rPr lang="ru-RU" sz="2000" dirty="0" err="1" smtClean="0"/>
              <a:t>Коррупциогенный</a:t>
            </a:r>
            <a:r>
              <a:rPr lang="ru-RU" sz="2000" dirty="0" smtClean="0"/>
              <a:t> </a:t>
            </a:r>
            <a:r>
              <a:rPr lang="ru-RU" sz="2000" dirty="0"/>
              <a:t>фактор наличествует в нормативном правовом акте, регулирующем вопросы, относящиеся к компетенции другого органа власти: например, принятие закона субъекта Российской Федерации или нормативного правового акта местного самоуправления по вопросам, относящимся к компетенции федерального законодателя. </a:t>
            </a:r>
            <a:endParaRPr lang="ru-RU" sz="2000" dirty="0" smtClean="0"/>
          </a:p>
          <a:p>
            <a:pPr indent="457200"/>
            <a:r>
              <a:rPr lang="ru-RU" sz="2000" b="1" dirty="0" smtClean="0"/>
              <a:t>Пример</a:t>
            </a:r>
            <a:r>
              <a:rPr lang="ru-RU" sz="2000" b="1" dirty="0"/>
              <a:t>. </a:t>
            </a:r>
            <a:r>
              <a:rPr lang="ru-RU" sz="2000" dirty="0"/>
              <a:t>По информации прокурора </a:t>
            </a:r>
            <a:r>
              <a:rPr lang="ru-RU" sz="2000" dirty="0" err="1"/>
              <a:t>Ромненского</a:t>
            </a:r>
            <a:r>
              <a:rPr lang="ru-RU" sz="2000" dirty="0"/>
              <a:t> района Амурской области из проекта постановления главы района об утверждении административного регламента по осуществлению муниципального контроля в области торговой деятельности исключен </a:t>
            </a:r>
            <a:r>
              <a:rPr lang="ru-RU" sz="2000" dirty="0" err="1"/>
              <a:t>коррупциогенный</a:t>
            </a:r>
            <a:r>
              <a:rPr lang="ru-RU" sz="2000" dirty="0"/>
              <a:t> фактор. Проект регламента содержал нормативные предписания для органов прокуратуры, что указывало на превышение полномочий разработчика.</a:t>
            </a:r>
          </a:p>
        </p:txBody>
      </p:sp>
    </p:spTree>
    <p:extLst>
      <p:ext uri="{BB962C8B-B14F-4D97-AF65-F5344CB8AC3E}">
        <p14:creationId xmlns:p14="http://schemas.microsoft.com/office/powerpoint/2010/main" val="882809683"/>
      </p:ext>
    </p:extLst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11369" y="451962"/>
            <a:ext cx="10135673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6. Заполнение законодательных пробелов при помощи подзаконных актов в отсутствие законодательного делегирования соответствующих полномочий (подпункт «е» пункта 3 Методики) – установление общеобязательных правил поведения в подзаконном акте в условиях отсутствия закона. Этот </a:t>
            </a:r>
            <a:r>
              <a:rPr lang="ru-RU" sz="2000" dirty="0" err="1"/>
              <a:t>коррупциогенный</a:t>
            </a:r>
            <a:r>
              <a:rPr lang="ru-RU" sz="2000" dirty="0"/>
              <a:t> фактор характерен для подзаконных актов. Необходимо выявлять положения, которые содержат обязательные требования к гражданам (организациям) при отсутствии профильного закона либо при отсутствии в нем положений, которыми введение таких требований делегировано на уровень подзаконного акта. </a:t>
            </a:r>
            <a:endParaRPr lang="ru-RU" sz="2000" dirty="0" smtClean="0"/>
          </a:p>
          <a:p>
            <a:pPr indent="457200"/>
            <a:r>
              <a:rPr lang="ru-RU" sz="2000" b="1" dirty="0" smtClean="0"/>
              <a:t>Пример</a:t>
            </a:r>
            <a:r>
              <a:rPr lang="ru-RU" sz="2000" b="1" dirty="0"/>
              <a:t>: </a:t>
            </a:r>
            <a:r>
              <a:rPr lang="ru-RU" sz="2000" dirty="0"/>
              <a:t>Принятие органом государственной власти нормативного акта, устанавливающего требования по проведению обязательной сертификации продукции при условии, что в соответствии с федеральным законодательством не включена в перечень продукции, подлежащей обязательной сертификации.</a:t>
            </a:r>
          </a:p>
        </p:txBody>
      </p:sp>
    </p:spTree>
    <p:extLst>
      <p:ext uri="{BB962C8B-B14F-4D97-AF65-F5344CB8AC3E}">
        <p14:creationId xmlns:p14="http://schemas.microsoft.com/office/powerpoint/2010/main" val="1640095084"/>
      </p:ext>
    </p:extLst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05307" y="251824"/>
            <a:ext cx="11011436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7. Отсутствие или неполнота административных процедур (подпункт «ж» пункта 3 Методики) – отсутствие порядка совершения государственными органами, органами местного самоуправления или организациями (их должностными лицами) определенных действий либо одного из элементов такого порядка. </a:t>
            </a:r>
            <a:endParaRPr lang="ru-RU" sz="2000" dirty="0" smtClean="0"/>
          </a:p>
          <a:p>
            <a:pPr indent="457200"/>
            <a:r>
              <a:rPr lang="ru-RU" sz="2000" dirty="0" smtClean="0"/>
              <a:t>Данный </a:t>
            </a:r>
            <a:r>
              <a:rPr lang="ru-RU" sz="2000" dirty="0" err="1"/>
              <a:t>коррупциогенный</a:t>
            </a:r>
            <a:r>
              <a:rPr lang="ru-RU" sz="2000" dirty="0"/>
              <a:t> фактор предполагает отсутствие нормативно установленного порядка совершения должностными лицами определенных действий (например, при предоставлении государственных услуг). </a:t>
            </a:r>
            <a:endParaRPr lang="ru-RU" sz="2000" dirty="0" smtClean="0"/>
          </a:p>
          <a:p>
            <a:pPr indent="457200"/>
            <a:r>
              <a:rPr lang="ru-RU" sz="2000" dirty="0" smtClean="0"/>
              <a:t>Так</a:t>
            </a:r>
            <a:r>
              <a:rPr lang="ru-RU" sz="2000" dirty="0"/>
              <a:t>, в административном регламенте (его проекте) предоставления государственных (муниципальных) услуг (осуществления функций) должны содержаться следующие обязательные разделы, связанные с процедурой ее предоставления: результат предоставления услуги; срок регистрации заявления (запроса); срок предоставления услуги; исчерпывающий перечень необходимых документов; исчерпывающий перечень оснований для отказа в приеме документов, приостановлении предоставления услуги, отказе в ее предоставлении; порядок обжалования отказа предоставления услуги. </a:t>
            </a:r>
            <a:endParaRPr lang="ru-RU" sz="2000" dirty="0" smtClean="0"/>
          </a:p>
          <a:p>
            <a:pPr indent="457200"/>
            <a:r>
              <a:rPr lang="ru-RU" sz="2000" b="1" dirty="0" smtClean="0"/>
              <a:t>Пример</a:t>
            </a:r>
            <a:r>
              <a:rPr lang="ru-RU" sz="2000" b="1" dirty="0"/>
              <a:t>.</a:t>
            </a:r>
            <a:r>
              <a:rPr lang="ru-RU" sz="2000" dirty="0"/>
              <a:t> В Административном регламенте Министерства природных ресурсов и экологии Ростовской области о предоставлении государственной услуги «Предоставление права пользования недрами» выявлено отсутствие состава, последовательности и сроков выполнения административных процедур при оформлении документов на право пользования недрами.</a:t>
            </a:r>
          </a:p>
        </p:txBody>
      </p:sp>
    </p:spTree>
    <p:extLst>
      <p:ext uri="{BB962C8B-B14F-4D97-AF65-F5344CB8AC3E}">
        <p14:creationId xmlns:p14="http://schemas.microsoft.com/office/powerpoint/2010/main" val="3561779811"/>
      </p:ext>
    </p:extLst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884349" y="368353"/>
            <a:ext cx="10461938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8. Отказ от конкурсных (аукционных) процедур (подпункт «з» пункта 3 Методики) – закрепление административного порядка предоставления права (блага). </a:t>
            </a:r>
            <a:endParaRPr lang="ru-RU" sz="2000" dirty="0" smtClean="0"/>
          </a:p>
          <a:p>
            <a:pPr indent="457200"/>
            <a:r>
              <a:rPr lang="ru-RU" sz="2000" dirty="0" err="1" smtClean="0"/>
              <a:t>Коррупциогенным</a:t>
            </a:r>
            <a:r>
              <a:rPr lang="ru-RU" sz="2000" dirty="0" smtClean="0"/>
              <a:t> </a:t>
            </a:r>
            <a:r>
              <a:rPr lang="ru-RU" sz="2000" dirty="0"/>
              <a:t>фактором является возможность принятия решения о предоставлении ограниченного ресурса административным методом, а не на основании открытых конкурентных процедур. </a:t>
            </a:r>
            <a:endParaRPr lang="ru-RU" sz="2000" dirty="0" smtClean="0"/>
          </a:p>
          <a:p>
            <a:pPr indent="457200"/>
            <a:r>
              <a:rPr lang="ru-RU" sz="2000" dirty="0" smtClean="0"/>
              <a:t>Свидетельствовать </a:t>
            </a:r>
            <a:r>
              <a:rPr lang="ru-RU" sz="2000" dirty="0"/>
              <a:t>о наличии данного </a:t>
            </a:r>
            <a:r>
              <a:rPr lang="ru-RU" sz="2000" dirty="0" err="1"/>
              <a:t>коррупциогенного</a:t>
            </a:r>
            <a:r>
              <a:rPr lang="ru-RU" sz="2000" dirty="0"/>
              <a:t> фактора, могут фразы: «решение о предоставлении в аренду помещения, находящегося в муниципальной собственности, принимается на заседании представительного органа власти»; «в случае недостаточности кадровых ресурсов для выполнения работ по благоустройству (в период сильных осадков) органы местного самоуправления могут заключать договоры об оказании таких услуг с организациями и (или) индивидуальными предпринимателями». 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257577" y="4106600"/>
            <a:ext cx="11088710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b="1" dirty="0"/>
              <a:t>Пример. </a:t>
            </a:r>
            <a:r>
              <a:rPr lang="ru-RU" dirty="0"/>
              <a:t>Проект постановления Правительства Республики Ингушетия об утверждении порядка предоставления по договорам найма жилых помещений государственного жилищного фонда коммерческого использования не предусматривал проведение конкурса или аукциона. Вместе с тем частью 1 статьи 17.1 Федерального закона от 26.07.2006 № 135-ФЗ «О защите конкуренции» установлено заключение договоров, предусматривающих переход прав владения и (или) пользования в отношении государственного или муниципального имущества, не закрепленного на праве хозяйственного ведения или оперативного управления, только по результатам проведения конкурсов или аукционов.</a:t>
            </a:r>
          </a:p>
        </p:txBody>
      </p:sp>
    </p:spTree>
    <p:extLst>
      <p:ext uri="{BB962C8B-B14F-4D97-AF65-F5344CB8AC3E}">
        <p14:creationId xmlns:p14="http://schemas.microsoft.com/office/powerpoint/2010/main" val="1331264333"/>
      </p:ext>
    </p:extLst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476517" y="567872"/>
            <a:ext cx="11101589" cy="34778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9. Нормативные коллизии (подпункт «и» пункта 3 Методики) – противоречия, в том числе внутренние, между нормами, создающие для государственных органов, органов местного самоуправления или организаций (их должностных лиц) возможность произвольного выбора норм, подлежащих применению в конкретном случае. </a:t>
            </a:r>
            <a:r>
              <a:rPr lang="ru-RU" sz="2000" dirty="0" err="1"/>
              <a:t>Коррупциогенный</a:t>
            </a:r>
            <a:r>
              <a:rPr lang="ru-RU" sz="2000" dirty="0"/>
              <a:t> фактор проявляется в наличии противоречащих друг другу положений нормативных актов, в том числе разного «уровня» (федеральный, региональный, местный). </a:t>
            </a:r>
            <a:endParaRPr lang="ru-RU" sz="2000" dirty="0" smtClean="0"/>
          </a:p>
          <a:p>
            <a:pPr indent="457200"/>
            <a:r>
              <a:rPr lang="ru-RU" sz="2000" b="1" dirty="0" smtClean="0"/>
              <a:t>Пример</a:t>
            </a:r>
            <a:r>
              <a:rPr lang="ru-RU" sz="2000" b="1" dirty="0"/>
              <a:t>.</a:t>
            </a:r>
            <a:r>
              <a:rPr lang="ru-RU" sz="2000" dirty="0"/>
              <a:t> Проект административного регламента предоставления Министерством социального развития Московской области государственной услуги «Выдача удостоверения многодетной семьи» обязывал заявителей представлять справку о рождении ребенка, не предусмотренную Порядком выдачи удостоверения многодетной семьи, утвержденным постановлением Правительства Московской области от 11.03.2016 № 178/7.</a:t>
            </a:r>
          </a:p>
        </p:txBody>
      </p:sp>
    </p:spTree>
    <p:extLst>
      <p:ext uri="{BB962C8B-B14F-4D97-AF65-F5344CB8AC3E}">
        <p14:creationId xmlns:p14="http://schemas.microsoft.com/office/powerpoint/2010/main" val="3554424270"/>
      </p:ext>
    </p:extLst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83335" y="396865"/>
            <a:ext cx="11676845" cy="424731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dirty="0"/>
              <a:t>10. Наличие завышенных требований к лицу, предъявляемых для реализации принадлежащего ему права (подпункт «а» пункта 4 Методики) – установление неопределенных, трудновыполнимых и обременительных требований к гражданам и организациям. </a:t>
            </a:r>
            <a:endParaRPr lang="ru-RU" dirty="0" smtClean="0"/>
          </a:p>
          <a:p>
            <a:pPr indent="457200"/>
            <a:r>
              <a:rPr lang="ru-RU" dirty="0" smtClean="0"/>
              <a:t>Свидетельствовать </a:t>
            </a:r>
            <a:r>
              <a:rPr lang="ru-RU" dirty="0"/>
              <a:t>о наличии данного </a:t>
            </a:r>
            <a:r>
              <a:rPr lang="ru-RU" dirty="0" err="1"/>
              <a:t>коррупциогенного</a:t>
            </a:r>
            <a:r>
              <a:rPr lang="ru-RU" dirty="0"/>
              <a:t> фактора, может норма, устанавливающая перечень документов, которые должен представить заявитель для получения государственной услуги и завершающаяся словами «и иные документы». </a:t>
            </a:r>
            <a:endParaRPr lang="ru-RU" dirty="0" smtClean="0"/>
          </a:p>
          <a:p>
            <a:pPr indent="457200"/>
            <a:r>
              <a:rPr lang="ru-RU" dirty="0" smtClean="0"/>
              <a:t>Данный </a:t>
            </a:r>
            <a:r>
              <a:rPr lang="ru-RU" dirty="0" err="1"/>
              <a:t>коррупциогенный</a:t>
            </a:r>
            <a:r>
              <a:rPr lang="ru-RU" dirty="0"/>
              <a:t> фактор наиболее часто проявляется при разработке актов, регулирующих предпринимательскую деятельность, установление требований, выполнение которых связано со значительными финансовыми издержками для бизнеса. </a:t>
            </a:r>
            <a:endParaRPr lang="ru-RU" dirty="0" smtClean="0"/>
          </a:p>
          <a:p>
            <a:pPr indent="457200"/>
            <a:r>
              <a:rPr lang="ru-RU" b="1" dirty="0" smtClean="0"/>
              <a:t>Пример</a:t>
            </a:r>
            <a:r>
              <a:rPr lang="ru-RU" b="1" dirty="0"/>
              <a:t>. </a:t>
            </a:r>
            <a:r>
              <a:rPr lang="ru-RU" dirty="0"/>
              <a:t>По инициативе транспортной прокуратуры в Закон Кемеровской области «О порядке перемещения транспортных средств на специализированную стоянку, их хранения, оплаты расходов на перемещение и хранение, возврата транспортных средств» внесены изменения, направленные на возврат задержанных транспортных средств их владельцам незамедлительно после устранения причины их задержания. Исключена </a:t>
            </a:r>
            <a:r>
              <a:rPr lang="ru-RU" dirty="0" err="1"/>
              <a:t>коррупциогенная</a:t>
            </a:r>
            <a:r>
              <a:rPr lang="ru-RU" dirty="0"/>
              <a:t> норма, в соответствии с которой у автовладельцев незаконно </a:t>
            </a:r>
            <a:r>
              <a:rPr lang="ru-RU" dirty="0" err="1"/>
              <a:t>истребывались</a:t>
            </a:r>
            <a:r>
              <a:rPr lang="ru-RU" dirty="0"/>
              <a:t> документы об оплате расходов за перемещение и хранение задержанного транспорта.</a:t>
            </a:r>
          </a:p>
        </p:txBody>
      </p:sp>
    </p:spTree>
    <p:extLst>
      <p:ext uri="{BB962C8B-B14F-4D97-AF65-F5344CB8AC3E}">
        <p14:creationId xmlns:p14="http://schemas.microsoft.com/office/powerpoint/2010/main" val="969333616"/>
      </p:ext>
    </p:extLst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618187" y="474551"/>
            <a:ext cx="10071278" cy="37856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11. Злоупотребление правом заявителя государственными органами, органами местного самоуправления или организациями (их должностными лицами) (подпункт «б» пункта 4 Методики) – отсутствие четкой регламентации прав граждан и </a:t>
            </a:r>
            <a:r>
              <a:rPr lang="ru-RU" sz="2000" dirty="0" smtClean="0"/>
              <a:t>организаций.</a:t>
            </a:r>
          </a:p>
          <a:p>
            <a:pPr indent="457200"/>
            <a:r>
              <a:rPr lang="ru-RU" sz="2000" dirty="0" err="1" smtClean="0"/>
              <a:t>Коррупциогенный</a:t>
            </a:r>
            <a:r>
              <a:rPr lang="ru-RU" sz="2000" dirty="0" smtClean="0"/>
              <a:t> </a:t>
            </a:r>
            <a:r>
              <a:rPr lang="ru-RU" sz="2000" dirty="0"/>
              <a:t>фактор может быть связан с отсутствием четкой регламентации прав заявителей при обращении в орган власти, например, за предоставлением государственной услуги, что может повлечь многократный отказ в ее предоставлении по различным основаниям. </a:t>
            </a:r>
            <a:endParaRPr lang="ru-RU" sz="2000" dirty="0" smtClean="0"/>
          </a:p>
          <a:p>
            <a:pPr indent="457200"/>
            <a:r>
              <a:rPr lang="ru-RU" sz="2000" dirty="0" smtClean="0"/>
              <a:t>Вероятность </a:t>
            </a:r>
            <a:r>
              <a:rPr lang="ru-RU" sz="2000" dirty="0"/>
              <a:t>проявления данного </a:t>
            </a:r>
            <a:r>
              <a:rPr lang="ru-RU" sz="2000" dirty="0" err="1"/>
              <a:t>корруциогенного</a:t>
            </a:r>
            <a:r>
              <a:rPr lang="ru-RU" sz="2000" dirty="0"/>
              <a:t> </a:t>
            </a:r>
            <a:r>
              <a:rPr lang="ru-RU" sz="2000" dirty="0" err="1"/>
              <a:t>фактораможет</a:t>
            </a:r>
            <a:r>
              <a:rPr lang="ru-RU" sz="2000" dirty="0"/>
              <a:t> усиливаться в случае предоставления услуги на платной основе (например, выдачи лицензии). </a:t>
            </a:r>
            <a:endParaRPr lang="ru-RU" sz="2000" dirty="0" smtClean="0"/>
          </a:p>
          <a:p>
            <a:pPr indent="457200"/>
            <a:r>
              <a:rPr lang="ru-RU" sz="2000" b="1" dirty="0" smtClean="0"/>
              <a:t>Пример</a:t>
            </a:r>
            <a:r>
              <a:rPr lang="ru-RU" sz="2000" b="1" dirty="0"/>
              <a:t>: </a:t>
            </a:r>
            <a:r>
              <a:rPr lang="ru-RU" sz="2000" dirty="0"/>
              <a:t>«Для получения субсидии транспортная организация предоставляет в Комитет заявление о предоставлении субсидии и расчет ее размера в сроки, устанавливаемые Комитетом по согласованию с заявителем».</a:t>
            </a:r>
          </a:p>
        </p:txBody>
      </p:sp>
    </p:spTree>
    <p:extLst>
      <p:ext uri="{BB962C8B-B14F-4D97-AF65-F5344CB8AC3E}">
        <p14:creationId xmlns:p14="http://schemas.microsoft.com/office/powerpoint/2010/main" val="317027861"/>
      </p:ext>
    </p:extLst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66670" y="458092"/>
            <a:ext cx="10934164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indent="457200"/>
            <a:r>
              <a:rPr lang="ru-RU" sz="2000" dirty="0"/>
              <a:t>12. Юридико-лингвистическая неопределенность (подпункт «в» пункта 4 Методики) – употреблении неустоявшихся, двусмысленных терминов и категорий оценочного </a:t>
            </a:r>
            <a:r>
              <a:rPr lang="ru-RU" sz="2000" dirty="0" smtClean="0"/>
              <a:t>характера.</a:t>
            </a:r>
          </a:p>
          <a:p>
            <a:pPr indent="457200"/>
            <a:r>
              <a:rPr lang="ru-RU" sz="2000" b="1" dirty="0" smtClean="0"/>
              <a:t>Примеры</a:t>
            </a:r>
            <a:r>
              <a:rPr lang="ru-RU" sz="2000" b="1" dirty="0"/>
              <a:t>.</a:t>
            </a:r>
            <a:r>
              <a:rPr lang="ru-RU" sz="2000" dirty="0"/>
              <a:t> Данный </a:t>
            </a:r>
            <a:r>
              <a:rPr lang="ru-RU" sz="2000" dirty="0" err="1"/>
              <a:t>коррупциогенный</a:t>
            </a:r>
            <a:r>
              <a:rPr lang="ru-RU" sz="2000" dirty="0"/>
              <a:t> фактор содержался в приказе Минэкономразвития России от 01.09.2014 № 540 «Об утверждении классификатора видов разрешенного использования земельных участков», в котором при описании вида разрешенного использования земельного участка предусматривалось, что размещение объектов капитального строительства предполагалось для удовлетворения повседневных потребностей жителей и не причиняло существенного неудобства жителям. Между тем понятия «повседневные потребности жителей» и «существенное неудобство жителей» в классификаторе, иных нормативных правовых актах не были раскрыты, что позволяло должностным лицам произвольно определять возможность размещения на земельном участке любых объектов строительства. </a:t>
            </a:r>
            <a:endParaRPr lang="ru-RU" sz="2000" dirty="0" smtClean="0"/>
          </a:p>
          <a:p>
            <a:pPr indent="457200"/>
            <a:r>
              <a:rPr lang="ru-RU" sz="2000" dirty="0" smtClean="0"/>
              <a:t>В </a:t>
            </a:r>
            <a:r>
              <a:rPr lang="ru-RU" sz="2000" dirty="0"/>
              <a:t>Алтайском крае в качестве основания для отчисления учащихся из образовательных организаций в муниципальных актах предусматривалось «грубое нарушение» устава организации. Учитывая, что в законодательстве данное понятие не раскрыто, оно является оценочным.</a:t>
            </a:r>
          </a:p>
          <a:p>
            <a:pPr indent="457200"/>
            <a:r>
              <a:rPr lang="ru-RU" sz="2000" dirty="0"/>
              <a:t> </a:t>
            </a:r>
          </a:p>
        </p:txBody>
      </p:sp>
    </p:spTree>
    <p:extLst>
      <p:ext uri="{BB962C8B-B14F-4D97-AF65-F5344CB8AC3E}">
        <p14:creationId xmlns:p14="http://schemas.microsoft.com/office/powerpoint/2010/main" val="4164176201"/>
      </p:ext>
    </p:extLst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Box 2"/>
          <p:cNvSpPr txBox="1"/>
          <p:nvPr/>
        </p:nvSpPr>
        <p:spPr>
          <a:xfrm>
            <a:off x="2933441" y="1278459"/>
            <a:ext cx="5909479" cy="646331"/>
          </a:xfrm>
          <a:prstGeom prst="rect">
            <a:avLst/>
          </a:prstGeom>
          <a:noFill/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wrap="square" rtlCol="0">
            <a:spAutoFit/>
          </a:bodyPr>
          <a:lstStyle/>
          <a:p>
            <a:r>
              <a:rPr lang="ru-RU" sz="3600" b="1" dirty="0" smtClean="0">
                <a:solidFill>
                  <a:schemeClr val="accent1">
                    <a:lumMod val="75000"/>
                  </a:schemeClr>
                </a:solidFill>
              </a:rPr>
              <a:t>СПАСИБО ЗА ВНИМАНИЕ!</a:t>
            </a:r>
            <a:endParaRPr lang="ru-RU" sz="36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pic>
        <p:nvPicPr>
          <p:cNvPr id="1026" name="Picture 2" descr="https://kpi.ua/files/styles/story/public/images-story/n9621.jpg?itok=EHFfIMyx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636327" y="2700644"/>
            <a:ext cx="5157643" cy="292632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21704294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82072" y="562154"/>
            <a:ext cx="10668001" cy="101566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/>
              <a:t>Антикоррупционная экспертиза </a:t>
            </a:r>
            <a:r>
              <a:rPr lang="ru-RU" sz="2000" dirty="0"/>
              <a:t>– оценка  нормативных правовых актов и проектов нормативных правовых актов в целях выявления в них </a:t>
            </a:r>
            <a:r>
              <a:rPr lang="ru-RU" sz="2000" dirty="0" err="1"/>
              <a:t>коррупциогенных</a:t>
            </a:r>
            <a:r>
              <a:rPr lang="ru-RU" sz="2000" dirty="0"/>
              <a:t> факторов и их последующего устранения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437878" y="1775731"/>
            <a:ext cx="10766741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 err="1"/>
              <a:t>Коррупциогенные</a:t>
            </a:r>
            <a:r>
              <a:rPr lang="ru-RU" sz="2000" b="1" i="1" dirty="0"/>
              <a:t> факторы </a:t>
            </a:r>
            <a:r>
              <a:rPr lang="ru-RU" sz="2000" dirty="0"/>
              <a:t>– положения нормативных правовых актов (их проектов), устанавливающие для </a:t>
            </a:r>
            <a:r>
              <a:rPr lang="ru-RU" sz="2000" dirty="0" err="1"/>
              <a:t>правоприменителя</a:t>
            </a:r>
            <a:r>
              <a:rPr lang="ru-RU" sz="2000" dirty="0"/>
              <a:t> необоснованно широкие пределы усмотрения или возможность необоснованного применения исключений из общих правил, а также положения, содержащие неопределенные, трудновыполнимые и (или) обременительные требования к гражданам и организациям и тем самым создающие условия для проявления коррупции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465784" y="3690225"/>
            <a:ext cx="10500575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b="1" i="1" dirty="0"/>
              <a:t>Нормативный правовой акт </a:t>
            </a:r>
            <a:r>
              <a:rPr lang="ru-RU" sz="2000" dirty="0"/>
              <a:t>– письменный официальный документ, принятый (изданный) в определенной форме правотворческим органом в пределах его компетенции и направленный на установление, изменение или отмену правовых норм. В свою очередь, под правовой нормой принято понимать общеобязательное государственное предписание постоянного или временного характера, рассчитанное на многократное применение</a:t>
            </a:r>
          </a:p>
        </p:txBody>
      </p:sp>
    </p:spTree>
    <p:extLst>
      <p:ext uri="{BB962C8B-B14F-4D97-AF65-F5344CB8AC3E}">
        <p14:creationId xmlns:p14="http://schemas.microsoft.com/office/powerpoint/2010/main" val="375798854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759853" y="712914"/>
            <a:ext cx="10341735" cy="286232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Следует </a:t>
            </a:r>
            <a:r>
              <a:rPr lang="ru-RU" sz="2000" b="1" dirty="0"/>
              <a:t>различать </a:t>
            </a:r>
            <a:r>
              <a:rPr lang="ru-RU" sz="2000" dirty="0"/>
              <a:t>правовую и антикоррупционную экспертизы нормативных правовых актов. При </a:t>
            </a:r>
            <a:r>
              <a:rPr lang="ru-RU" sz="2000" b="1" dirty="0"/>
              <a:t>правовой экспертизе </a:t>
            </a:r>
            <a:r>
              <a:rPr lang="ru-RU" sz="2000" dirty="0"/>
              <a:t>проводится правовая оценка формы нормативного правового акта, его целей и задач, предмета правового регулирования, компетенции органа, принявшего правовой акт, содержащихся в нем норм, порядка принятия, обнародования (опубликования) на предмет соответствия требованиям Конституции Российской Федерации, федеральных законов, а также оценка соответствия нормативного правового акта требованиям юридической техники (в том числе проверка наличия необходимых реквизитов). Целью же </a:t>
            </a:r>
            <a:r>
              <a:rPr lang="ru-RU" sz="2000" b="1" dirty="0"/>
              <a:t>антикоррупционной экспертизы </a:t>
            </a:r>
            <a:r>
              <a:rPr lang="ru-RU" sz="2000" dirty="0"/>
              <a:t>является выявление в положениях нормативных правовых актов и их проектов </a:t>
            </a:r>
            <a:r>
              <a:rPr lang="ru-RU" sz="2000" dirty="0" err="1"/>
              <a:t>коррупциогенных</a:t>
            </a:r>
            <a:r>
              <a:rPr lang="ru-RU" sz="2000" dirty="0"/>
              <a:t> факторов.</a:t>
            </a:r>
          </a:p>
        </p:txBody>
      </p:sp>
    </p:spTree>
    <p:extLst>
      <p:ext uri="{BB962C8B-B14F-4D97-AF65-F5344CB8AC3E}">
        <p14:creationId xmlns:p14="http://schemas.microsoft.com/office/powerpoint/2010/main" val="42352772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854558" y="375514"/>
            <a:ext cx="7984901" cy="70788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sz="2000" b="1" dirty="0" smtClean="0"/>
              <a:t>ПРАВОВАЯ ОСНОВА АНТИКОРРУПЦИОННОЙ ЭКСПЕРТИЗЫ НОРМАТИВНЫХ ПРАВОВЫХ АКТОВ И ИХ ПРОЕКТОВ</a:t>
            </a:r>
            <a:endParaRPr lang="ru-RU" sz="2000" b="1" dirty="0"/>
          </a:p>
        </p:txBody>
      </p:sp>
      <p:sp>
        <p:nvSpPr>
          <p:cNvPr id="3" name="Прямоугольник 2"/>
          <p:cNvSpPr/>
          <p:nvPr/>
        </p:nvSpPr>
        <p:spPr>
          <a:xfrm>
            <a:off x="343437" y="1675506"/>
            <a:ext cx="4833870" cy="1477328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Федеральный закон от 25.12.2008 № 273-ФЗ «О противодействии коррупции» относит антикоррупционную экспертизу правовых актов и их проектов к одной из основных мер профилактики коррупции (ч. 2 ст. 6)</a:t>
            </a:r>
          </a:p>
        </p:txBody>
      </p:sp>
      <p:sp>
        <p:nvSpPr>
          <p:cNvPr id="4" name="Прямоугольник 3"/>
          <p:cNvSpPr/>
          <p:nvPr/>
        </p:nvSpPr>
        <p:spPr>
          <a:xfrm>
            <a:off x="5593724" y="1675506"/>
            <a:ext cx="6096000" cy="2031325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r>
              <a:rPr lang="ru-RU" dirty="0"/>
              <a:t>Федеральный закон от 17.07.2009 № 172-ФЗ «Об антикоррупционной экспертизе нормативных правовых актов и проектов нормативных правовых актов» установил правовые и организационные основы антикоррупционной экспертизы нормативных правовых актов и их проектов в целях выявления в них </a:t>
            </a:r>
            <a:r>
              <a:rPr lang="ru-RU" dirty="0" err="1"/>
              <a:t>коррупциогенных</a:t>
            </a:r>
            <a:r>
              <a:rPr lang="ru-RU" dirty="0"/>
              <a:t> факторов и их последующего устранения (ч. 1 ст. 1)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2545724" y="3916997"/>
            <a:ext cx="6096000" cy="1754326"/>
          </a:xfrm>
          <a:prstGeom prst="rect">
            <a:avLst/>
          </a:prstGeom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r>
              <a:rPr lang="ru-RU" dirty="0"/>
              <a:t>Постановлением Правительства Российской Федерации от 26.02.2010    № 96 «Об антикоррупционной экспертизе нормативных правовых актов и проектов нормативных правовых актов» утверждены Правила и Методика проведения антикоррупционной экспертизы нормативных правовых актов и проектов нормативных правовых актов</a:t>
            </a:r>
          </a:p>
        </p:txBody>
      </p:sp>
      <p:cxnSp>
        <p:nvCxnSpPr>
          <p:cNvPr id="7" name="Прямая со стрелкой 6"/>
          <p:cNvCxnSpPr/>
          <p:nvPr/>
        </p:nvCxnSpPr>
        <p:spPr>
          <a:xfrm>
            <a:off x="3567448" y="1083400"/>
            <a:ext cx="1" cy="490650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0" name="Прямая со стрелкой 9"/>
          <p:cNvCxnSpPr/>
          <p:nvPr/>
        </p:nvCxnSpPr>
        <p:spPr>
          <a:xfrm>
            <a:off x="5422006" y="1083400"/>
            <a:ext cx="0" cy="2833597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3" name="Прямая со стрелкой 12"/>
          <p:cNvCxnSpPr/>
          <p:nvPr/>
        </p:nvCxnSpPr>
        <p:spPr>
          <a:xfrm>
            <a:off x="7572777" y="1109158"/>
            <a:ext cx="0" cy="464892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64801568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223493" y="545489"/>
            <a:ext cx="9839459" cy="31700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Впервые проведение экспертизы нормативных правовых актов и их проектов на </a:t>
            </a:r>
            <a:r>
              <a:rPr lang="ru-RU" sz="2000" dirty="0" err="1"/>
              <a:t>коррупциогенность</a:t>
            </a:r>
            <a:r>
              <a:rPr lang="ru-RU" sz="2000" dirty="0"/>
              <a:t> в органах исполнительной власти было предусмотрено  Концепцией административной реформы в Российской Федерации в 2006 - 2010 годах, утвержденной распоряжением Правительства Российской Федерации от 25.10.2005 № 1789-р «О Концепции административной реформы в Российской Федерации в 2006 - 2010 годах». На системной основе такая экспертиза была внедрена с 2009 г. после утверждения постановлениями Правительства Российской Федерации от 05.05.2009 № 195 и № 196 правил и методики проведения экспертизы проектов нормативных правовых актов и иных документов в целях выявления в них положений, способствующих созданию условий для проявления коррупции.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3189847" y="4182545"/>
            <a:ext cx="7585655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Впоследствии указанные постановления Правительства Российской Федерации </a:t>
            </a:r>
            <a:r>
              <a:rPr lang="ru-RU" sz="2000" b="1" i="1" dirty="0"/>
              <a:t>признаны утратившими силу</a:t>
            </a:r>
            <a:r>
              <a:rPr lang="ru-RU" sz="2000" dirty="0"/>
              <a:t> в связи с принятием постановления Правительства Российской Федерации от 26.02.2010 № 96 «Об антикоррупционной экспертизе нормативных правовых актов и проектов нормативных правовых актов».</a:t>
            </a:r>
          </a:p>
        </p:txBody>
      </p:sp>
      <p:pic>
        <p:nvPicPr>
          <p:cNvPr id="2050" name="Picture 2" descr="https://avatars.mds.yandex.net/get-pdb/2390681/2ee31316-5c6c-4ef1-b013-09f24c1f42e5/s1200?webp=false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2609" y="4162269"/>
            <a:ext cx="2477238" cy="1651492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103750111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1648496" y="351453"/>
            <a:ext cx="8487177" cy="400110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pPr algn="ctr"/>
            <a:r>
              <a:rPr lang="ru-RU" sz="2000" b="1" dirty="0" smtClean="0">
                <a:solidFill>
                  <a:schemeClr val="accent2">
                    <a:lumMod val="50000"/>
                  </a:schemeClr>
                </a:solidFill>
              </a:rPr>
              <a:t>ВЕДОМСТВЕННЫЕ НОРМАТИВНЫЕ ПРАВОВЫЕ АКТЫ</a:t>
            </a:r>
            <a:endParaRPr lang="ru-RU" sz="2000" b="1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4" name="Прямоугольник 3"/>
          <p:cNvSpPr/>
          <p:nvPr/>
        </p:nvSpPr>
        <p:spPr>
          <a:xfrm>
            <a:off x="178820" y="985551"/>
            <a:ext cx="5542209" cy="2308324"/>
          </a:xfrm>
          <a:prstGeom prst="rect">
            <a:avLst/>
          </a:prstGeom>
        </p:spPr>
        <p:style>
          <a:lnRef idx="1">
            <a:schemeClr val="dk1"/>
          </a:lnRef>
          <a:fillRef idx="2">
            <a:schemeClr val="dk1"/>
          </a:fillRef>
          <a:effectRef idx="1">
            <a:schemeClr val="dk1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Приказом Генерального прокурора Российской Федерации от 28.12.2009 № 400 «Об организации проведения антикоррупционной экспертизы нормативных правовых актов» </a:t>
            </a:r>
            <a:r>
              <a:rPr lang="ru-RU" dirty="0">
                <a:solidFill>
                  <a:srgbClr val="C00000"/>
                </a:solidFill>
              </a:rPr>
              <a:t>определен порядок участия органов прокуратуры в проведении антикоррупционной экспертизы и принятии мер реагирования при выявлении </a:t>
            </a:r>
            <a:r>
              <a:rPr lang="ru-RU" dirty="0" err="1">
                <a:solidFill>
                  <a:srgbClr val="C00000"/>
                </a:solidFill>
              </a:rPr>
              <a:t>коррупциогенных</a:t>
            </a:r>
            <a:r>
              <a:rPr lang="ru-RU" dirty="0">
                <a:solidFill>
                  <a:srgbClr val="C00000"/>
                </a:solidFill>
              </a:rPr>
              <a:t> факторов</a:t>
            </a:r>
          </a:p>
        </p:txBody>
      </p:sp>
      <p:sp>
        <p:nvSpPr>
          <p:cNvPr id="5" name="Прямоугольник 4"/>
          <p:cNvSpPr/>
          <p:nvPr/>
        </p:nvSpPr>
        <p:spPr>
          <a:xfrm>
            <a:off x="5894231" y="985551"/>
            <a:ext cx="6096000" cy="1754326"/>
          </a:xfrm>
          <a:prstGeom prst="rect">
            <a:avLst/>
          </a:prstGeom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>
            <a:spAutoFit/>
          </a:bodyPr>
          <a:lstStyle/>
          <a:p>
            <a:r>
              <a:rPr lang="ru-RU" dirty="0"/>
              <a:t>Приказом Министерства юстиции Российской Федерации от 21.10.2011 № 363 «Об утверждении формы заключения по результатам независимой антикоррупционной экспертизы» </a:t>
            </a:r>
            <a:r>
              <a:rPr lang="ru-RU" dirty="0">
                <a:solidFill>
                  <a:srgbClr val="C00000"/>
                </a:solidFill>
              </a:rPr>
              <a:t>установлена обязательная форма заключения, которую заполняет независимый эксперт по итогам проведенной антикоррупционной экспертизы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317678" y="3446404"/>
            <a:ext cx="11672553" cy="2308324"/>
          </a:xfrm>
          <a:prstGeom prst="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wrap="square">
            <a:spAutoFit/>
          </a:bodyPr>
          <a:lstStyle/>
          <a:p>
            <a:r>
              <a:rPr lang="ru-RU" dirty="0"/>
              <a:t>Приказом Министерства юстиции Российской Федерации от 27.07.2012 № 146 «Об утверждении Административного регламента Министерства юстиции Российской Федерации по предоставлению государственной услуги по осуществлению аккредитации юридических и физических лиц, изъявивших желание получить аккредитацию на проведение в качестве независимых экспертов антикоррупционной экспертизы нормативных правовых актов и проектов нормативных правовых актов в случаях, предусмотренных законодательством Российской Федерации» </a:t>
            </a:r>
            <a:r>
              <a:rPr lang="ru-RU" dirty="0">
                <a:solidFill>
                  <a:srgbClr val="C00000"/>
                </a:solidFill>
              </a:rPr>
              <a:t>урегулирован порядок  аккредитации юридических и физических лиц, изъявивших желание получить аккредитацию на проведение в качестве независимых экспертов антикоррупционной экспертизы нормативных правовых актов и проектов нормативных правовых актов.</a:t>
            </a:r>
          </a:p>
        </p:txBody>
      </p:sp>
      <p:cxnSp>
        <p:nvCxnSpPr>
          <p:cNvPr id="8" name="Прямая со стрелкой 7"/>
          <p:cNvCxnSpPr/>
          <p:nvPr/>
        </p:nvCxnSpPr>
        <p:spPr>
          <a:xfrm flipH="1">
            <a:off x="4559121" y="751563"/>
            <a:ext cx="167425" cy="2339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cxnSp>
        <p:nvCxnSpPr>
          <p:cNvPr id="10" name="Прямая со стрелкой 9"/>
          <p:cNvCxnSpPr/>
          <p:nvPr/>
        </p:nvCxnSpPr>
        <p:spPr>
          <a:xfrm flipH="1">
            <a:off x="6797898" y="751563"/>
            <a:ext cx="167425" cy="233988"/>
          </a:xfrm>
          <a:prstGeom prst="straightConnector1">
            <a:avLst/>
          </a:prstGeom>
          <a:ln>
            <a:tailEnd type="arrow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71050744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1425263" y="744279"/>
            <a:ext cx="8620258" cy="132343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000" dirty="0"/>
              <a:t>Федеральными органами исполнительной власти, судебными органами, иными органами и организациями, региональными и муниципальными органами власти приняты </a:t>
            </a:r>
            <a:r>
              <a:rPr lang="ru-RU" sz="2000" b="1" i="1" dirty="0"/>
              <a:t>собственные порядки (методики)</a:t>
            </a:r>
            <a:r>
              <a:rPr lang="ru-RU" sz="2000" dirty="0"/>
              <a:t> проведения антикоррупционной экспертизы.</a:t>
            </a:r>
          </a:p>
        </p:txBody>
      </p:sp>
    </p:spTree>
    <p:extLst>
      <p:ext uri="{BB962C8B-B14F-4D97-AF65-F5344CB8AC3E}">
        <p14:creationId xmlns:p14="http://schemas.microsoft.com/office/powerpoint/2010/main" val="745201899"/>
      </p:ext>
    </p:extLst>
  </p:cSld>
  <p:clrMapOvr>
    <a:masterClrMapping/>
  </p:clrMapOvr>
</p:sld>
</file>

<file path=ppt/theme/theme1.xml><?xml version="1.0" encoding="utf-8"?>
<a:theme xmlns:a="http://schemas.openxmlformats.org/drawingml/2006/main" name="Ретро">
  <a:themeElements>
    <a:clrScheme name="Ретро">
      <a:dk1>
        <a:srgbClr val="000000"/>
      </a:dk1>
      <a:lt1>
        <a:sysClr val="window" lastClr="FFFFFF"/>
      </a:lt1>
      <a:dk2>
        <a:srgbClr val="637052"/>
      </a:dk2>
      <a:lt2>
        <a:srgbClr val="CCDDEA"/>
      </a:lt2>
      <a:accent1>
        <a:srgbClr val="E48312"/>
      </a:accent1>
      <a:accent2>
        <a:srgbClr val="BD582C"/>
      </a:accent2>
      <a:accent3>
        <a:srgbClr val="865640"/>
      </a:accent3>
      <a:accent4>
        <a:srgbClr val="9B8357"/>
      </a:accent4>
      <a:accent5>
        <a:srgbClr val="C2BC80"/>
      </a:accent5>
      <a:accent6>
        <a:srgbClr val="94A088"/>
      </a:accent6>
      <a:hlink>
        <a:srgbClr val="2998E3"/>
      </a:hlink>
      <a:folHlink>
        <a:srgbClr val="8C8C8C"/>
      </a:folHlink>
    </a:clrScheme>
    <a:fontScheme name="Ретро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Ретро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Retrospect" id="{5F128B03-DCCA-4EEB-AB3B-CF2899314A46}" vid="{3F1AAB62-24C6-49D2-8E01-B56FAC9A3DCD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Retrospect</Template>
  <TotalTime>174</TotalTime>
  <Words>4705</Words>
  <Application>Microsoft Office PowerPoint</Application>
  <PresentationFormat>Произвольный</PresentationFormat>
  <Paragraphs>158</Paragraphs>
  <Slides>38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38</vt:i4>
      </vt:variant>
    </vt:vector>
  </HeadingPairs>
  <TitlesOfParts>
    <vt:vector size="39" baseType="lpstr">
      <vt:lpstr>Ретро</vt:lpstr>
      <vt:lpstr>ПОНЯТИЯ И ВИДЫ ПРАВОВОЙ И АНТИКОРРУПЦИОННОЙ ЭКСПЕРТИЗЫ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Company>ИДПО "Госзаказ"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Виктор Петрович Сеньков</dc:creator>
  <cp:lastModifiedBy>User1</cp:lastModifiedBy>
  <cp:revision>16</cp:revision>
  <dcterms:created xsi:type="dcterms:W3CDTF">2019-10-11T17:13:52Z</dcterms:created>
  <dcterms:modified xsi:type="dcterms:W3CDTF">2022-10-11T09:22:06Z</dcterms:modified>
</cp:coreProperties>
</file>

<file path=docProps/thumbnail.jpeg>
</file>