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oBVT"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E1B55728-C70E-42E5-8E62-887DFA90072D}" type="datetimeFigureOut">
              <a:rPr lang="ru-RU" smtClean="0"/>
              <a:t>16.09.2022</a:t>
            </a:fld>
            <a:endParaRPr lang="ru-RU"/>
          </a:p>
        </p:txBody>
      </p:sp>
      <p:sp>
        <p:nvSpPr>
          <p:cNvPr id="8" name="Slide Number Placeholder 7"/>
          <p:cNvSpPr>
            <a:spLocks noGrp="1"/>
          </p:cNvSpPr>
          <p:nvPr>
            <p:ph type="sldNum" sz="quarter" idx="11"/>
          </p:nvPr>
        </p:nvSpPr>
        <p:spPr/>
        <p:txBody>
          <a:bodyPr/>
          <a:lstStyle/>
          <a:p>
            <a:fld id="{ACBC6E67-D999-489D-9B94-F12BFB41F822}"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1B55728-C70E-42E5-8E62-887DFA90072D}"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1B55728-C70E-42E5-8E62-887DFA90072D}"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E1B55728-C70E-42E5-8E62-887DFA90072D}"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1B55728-C70E-42E5-8E62-887DFA90072D}"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E1B55728-C70E-42E5-8E62-887DFA90072D}" type="datetimeFigureOut">
              <a:rPr lang="ru-RU" smtClean="0"/>
              <a:t>16.09.2022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BC6E67-D999-489D-9B94-F12BFB41F822}"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E1B55728-C70E-42E5-8E62-887DFA90072D}" type="datetimeFigureOut">
              <a:rPr lang="ru-RU" smtClean="0"/>
              <a:t>16.09.2022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CBC6E67-D999-489D-9B94-F12BFB41F822}"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1B55728-C70E-42E5-8E62-887DFA90072D}" type="datetimeFigureOut">
              <a:rPr lang="ru-RU" smtClean="0"/>
              <a:t>16.09.2022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55728-C70E-42E5-8E62-887DFA90072D}" type="datetimeFigureOut">
              <a:rPr lang="ru-RU" smtClean="0"/>
              <a:t>16.09.2022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1B55728-C70E-42E5-8E62-887DFA90072D}" type="datetimeFigureOut">
              <a:rPr lang="ru-RU" smtClean="0"/>
              <a:t>16.09.2022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1B55728-C70E-42E5-8E62-887DFA90072D}" type="datetimeFigureOut">
              <a:rPr lang="ru-RU" smtClean="0"/>
              <a:t>16.09.2022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E1B55728-C70E-42E5-8E62-887DFA90072D}" type="datetimeFigureOut">
              <a:rPr lang="ru-RU" smtClean="0"/>
              <a:t>16.09.2022</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CBC6E67-D999-489D-9B94-F12BFB41F822}"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609601"/>
            <a:ext cx="7846640" cy="3611488"/>
          </a:xfrm>
        </p:spPr>
        <p:txBody>
          <a:bodyPr/>
          <a:lstStyle/>
          <a:p>
            <a:r>
              <a:rPr lang="ru-RU" sz="3600" dirty="0" smtClean="0"/>
              <a:t>Основные положения </a:t>
            </a:r>
            <a:br>
              <a:rPr lang="ru-RU" sz="3600" dirty="0" smtClean="0"/>
            </a:br>
            <a:r>
              <a:rPr lang="ru-RU" sz="3600" dirty="0" smtClean="0"/>
              <a:t>учетной политики для целей бюджетного учёта </a:t>
            </a:r>
            <a:br>
              <a:rPr lang="ru-RU" sz="3600" dirty="0" smtClean="0"/>
            </a:br>
            <a:r>
              <a:rPr lang="ru-RU" sz="3600" dirty="0" smtClean="0"/>
              <a:t/>
            </a:r>
            <a:br>
              <a:rPr lang="ru-RU" sz="3600" dirty="0" smtClean="0"/>
            </a:br>
            <a:r>
              <a:rPr lang="ru-RU" sz="1800" dirty="0" smtClean="0"/>
              <a:t>Администрации </a:t>
            </a:r>
            <a:r>
              <a:rPr lang="ru-RU" sz="1800" dirty="0" smtClean="0"/>
              <a:t>Великорусского </a:t>
            </a:r>
            <a:r>
              <a:rPr lang="ru-RU" sz="1800" dirty="0" smtClean="0"/>
              <a:t>сельского поселения Калачинского муниципального района Омской области</a:t>
            </a:r>
            <a:endParaRPr lang="ru-RU" sz="1800" dirty="0"/>
          </a:p>
        </p:txBody>
      </p:sp>
    </p:spTree>
    <p:extLst>
      <p:ext uri="{BB962C8B-B14F-4D97-AF65-F5344CB8AC3E}">
        <p14:creationId xmlns:p14="http://schemas.microsoft.com/office/powerpoint/2010/main" val="3981916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683568" y="404664"/>
            <a:ext cx="7776864" cy="6463308"/>
          </a:xfrm>
          <a:prstGeom prst="rect">
            <a:avLst/>
          </a:prstGeom>
        </p:spPr>
        <p:txBody>
          <a:bodyPr wrap="square">
            <a:spAutoFit/>
          </a:bodyPr>
          <a:lstStyle/>
          <a:p>
            <a:pPr algn="ctr"/>
            <a:r>
              <a:rPr lang="ru-RU" b="1" i="1" dirty="0" smtClean="0"/>
              <a:t>Финансовый результат</a:t>
            </a:r>
          </a:p>
          <a:p>
            <a:pPr marL="285750" indent="-285750" algn="just">
              <a:buFont typeface="Wingdings" panose="05000000000000000000" pitchFamily="2" charset="2"/>
              <a:buChar char="§"/>
            </a:pPr>
            <a:r>
              <a:rPr lang="ru-RU" dirty="0" smtClean="0"/>
              <a:t>В составе  расходов будущих периодов учитываются расходы на:</a:t>
            </a:r>
          </a:p>
          <a:p>
            <a:pPr algn="just"/>
            <a:r>
              <a:rPr lang="ru-RU" dirty="0" smtClean="0"/>
              <a:t>       - приобретение неисключительного права пользования нематериальными активами в течение нескольких отчетных периодов</a:t>
            </a:r>
          </a:p>
          <a:p>
            <a:pPr algn="just"/>
            <a:r>
              <a:rPr lang="ru-RU" dirty="0" smtClean="0"/>
              <a:t>     - расходы на страхование имущества (гражданской ответственности)</a:t>
            </a:r>
          </a:p>
          <a:p>
            <a:pPr marL="285750" indent="-285750" algn="just">
              <a:buFont typeface="Wingdings" panose="05000000000000000000" pitchFamily="2" charset="2"/>
              <a:buChar char="§"/>
            </a:pPr>
            <a:r>
              <a:rPr lang="ru-RU" dirty="0" smtClean="0"/>
              <a:t>В учете формируется резерв предстоящих расходов</a:t>
            </a:r>
          </a:p>
          <a:p>
            <a:pPr algn="just"/>
            <a:r>
              <a:rPr lang="ru-RU" dirty="0" smtClean="0"/>
              <a:t> - резерв для оплаты отпусков за фактически отработанное время и компенсаций за неиспользованный отпуск, включая платежи на обязательное социальное страхование.</a:t>
            </a:r>
          </a:p>
          <a:p>
            <a:pPr algn="just"/>
            <a:r>
              <a:rPr lang="ru-RU" dirty="0" smtClean="0"/>
              <a:t>Оценочное обязательство в виде резерва на оплату отпусков за фактически отработанное время определяется ежемесячно в размере 9% от суммы начисленной оплаты труда. Платежи на обязательное социальное страхование при создании оценочного обязательства рассчитываются в соответствии с требования законодательства.</a:t>
            </a:r>
          </a:p>
          <a:p>
            <a:pPr algn="just"/>
            <a:r>
              <a:rPr lang="ru-RU" dirty="0" smtClean="0"/>
              <a:t>Аналитический учет резервов предстоящих расходов ведется в Карточке учета средств и расчетов (ф. 0504051).</a:t>
            </a:r>
          </a:p>
          <a:p>
            <a:pPr marL="285750" indent="-285750" algn="just">
              <a:buFont typeface="Wingdings" panose="05000000000000000000" pitchFamily="2" charset="2"/>
              <a:buChar char="§"/>
            </a:pPr>
            <a:r>
              <a:rPr lang="ru-RU" dirty="0" smtClean="0"/>
              <a:t>Доходы по условным арендным платежам (возмещение затрат по содержанию) и соответствующая задолженность дебиторов определяются с учетом условий договора аренды (безвозмездного пользования), счетов поставщиков (подрядчиков) и признаются в учете на основании Бухгалтерской справки (ф. 0504833).</a:t>
            </a:r>
          </a:p>
          <a:p>
            <a:pPr algn="just"/>
            <a:endParaRPr lang="ru-RU" dirty="0" smtClean="0"/>
          </a:p>
        </p:txBody>
      </p:sp>
    </p:spTree>
    <p:extLst>
      <p:ext uri="{BB962C8B-B14F-4D97-AF65-F5344CB8AC3E}">
        <p14:creationId xmlns:p14="http://schemas.microsoft.com/office/powerpoint/2010/main" val="2702512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683568" y="404664"/>
            <a:ext cx="7776864" cy="5632311"/>
          </a:xfrm>
          <a:prstGeom prst="rect">
            <a:avLst/>
          </a:prstGeom>
        </p:spPr>
        <p:txBody>
          <a:bodyPr wrap="square">
            <a:spAutoFit/>
          </a:bodyPr>
          <a:lstStyle/>
          <a:p>
            <a:pPr algn="ctr"/>
            <a:r>
              <a:rPr lang="ru-RU" b="1" i="1" dirty="0" smtClean="0"/>
              <a:t>Администрирование доходов, источников финансирования</a:t>
            </a:r>
          </a:p>
          <a:p>
            <a:pPr algn="ctr"/>
            <a:r>
              <a:rPr lang="ru-RU" b="1" i="1" dirty="0" smtClean="0"/>
              <a:t> дефицита бюджета</a:t>
            </a:r>
          </a:p>
          <a:p>
            <a:pPr marL="285750" indent="-285750" algn="just">
              <a:buFont typeface="Wingdings" panose="05000000000000000000" pitchFamily="2" charset="2"/>
              <a:buChar char="§"/>
            </a:pPr>
            <a:r>
              <a:rPr lang="ru-RU" dirty="0" smtClean="0"/>
              <a:t>Поступления в бюджет учитываются на основании первичных документов, согласно которым отражены операции на лицевом счете администратора доходов, и выписки из лицевого счета администратора доходов бюджета, предоставляемой  органом Федерального казначейства</a:t>
            </a:r>
          </a:p>
          <a:p>
            <a:pPr marL="285750" indent="-285750" algn="just">
              <a:buFont typeface="Wingdings" panose="05000000000000000000" pitchFamily="2" charset="2"/>
              <a:buChar char="§"/>
            </a:pPr>
            <a:r>
              <a:rPr lang="ru-RU" dirty="0" smtClean="0"/>
              <a:t>Аналитический учет расчетов по поступлениям ведется в разрезе видов доходов (поступлений) по плательщикам и соответствующим им суммам расчетов в Журнале операций расчетов с дебиторами по доходам</a:t>
            </a:r>
          </a:p>
          <a:p>
            <a:pPr marL="285750" indent="-285750" algn="just">
              <a:buFont typeface="Wingdings" panose="05000000000000000000" pitchFamily="2" charset="2"/>
              <a:buChar char="§"/>
            </a:pPr>
            <a:r>
              <a:rPr lang="ru-RU" dirty="0" smtClean="0"/>
              <a:t>Поступление в бюджет распределенных доходов, администрирование которых осуществляется соответствующим администратором доходов иного бюджета, отражается в учете по дебету соответствующих счетов аналитического учета счета 021002000 "Расчеты с финансовым органом по поступлениям в бюджет" и кредиту соответствующих счетов аналитического учета счета 040110000 "Доходы текущего финансового года" один раз в квартал на последнюю дату месяца.</a:t>
            </a:r>
          </a:p>
          <a:p>
            <a:pPr algn="just"/>
            <a:endParaRPr lang="ru-RU" dirty="0" smtClean="0"/>
          </a:p>
        </p:txBody>
      </p:sp>
    </p:spTree>
    <p:extLst>
      <p:ext uri="{BB962C8B-B14F-4D97-AF65-F5344CB8AC3E}">
        <p14:creationId xmlns:p14="http://schemas.microsoft.com/office/powerpoint/2010/main" val="1530066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683568" y="404664"/>
            <a:ext cx="7776864" cy="5078313"/>
          </a:xfrm>
          <a:prstGeom prst="rect">
            <a:avLst/>
          </a:prstGeom>
        </p:spPr>
        <p:txBody>
          <a:bodyPr wrap="square">
            <a:spAutoFit/>
          </a:bodyPr>
          <a:lstStyle/>
          <a:p>
            <a:pPr algn="ctr"/>
            <a:r>
              <a:rPr lang="ru-RU" b="1" i="1" dirty="0" err="1" smtClean="0"/>
              <a:t>Забалансовый</a:t>
            </a:r>
            <a:r>
              <a:rPr lang="ru-RU" b="1" i="1" dirty="0" smtClean="0"/>
              <a:t> учет</a:t>
            </a:r>
          </a:p>
          <a:p>
            <a:pPr marL="285750" indent="-285750" algn="just">
              <a:buFont typeface="Wingdings" panose="05000000000000000000" pitchFamily="2" charset="2"/>
              <a:buChar char="§"/>
            </a:pPr>
            <a:r>
              <a:rPr lang="ru-RU" dirty="0" smtClean="0"/>
              <a:t>Учет материальных ценностей на </a:t>
            </a:r>
            <a:r>
              <a:rPr lang="ru-RU" dirty="0" err="1" smtClean="0"/>
              <a:t>забалансовом</a:t>
            </a:r>
            <a:r>
              <a:rPr lang="ru-RU" dirty="0" smtClean="0"/>
              <a:t>  счете  02 осуществляется по остаточной стоимости (при её наличии), в условной оценке один объект, один рубль - при полной амортизации объекта (при нулевой остаточной стоимости)</a:t>
            </a:r>
          </a:p>
          <a:p>
            <a:pPr marL="285750" indent="-285750" algn="just">
              <a:buFont typeface="Wingdings" panose="05000000000000000000" pitchFamily="2" charset="2"/>
              <a:buChar char="§"/>
            </a:pPr>
            <a:r>
              <a:rPr lang="ru-RU" dirty="0" smtClean="0"/>
              <a:t>Учет бланков строгой отчетности ведется  в условной оценке: один бланк, один рубль</a:t>
            </a:r>
          </a:p>
          <a:p>
            <a:pPr marL="285750" indent="-285750" algn="just">
              <a:buFont typeface="Wingdings" panose="05000000000000000000" pitchFamily="2" charset="2"/>
              <a:buChar char="§"/>
            </a:pPr>
            <a:r>
              <a:rPr lang="ru-RU" dirty="0" smtClean="0"/>
              <a:t>На </a:t>
            </a:r>
            <a:r>
              <a:rPr lang="ru-RU" dirty="0" err="1" smtClean="0"/>
              <a:t>забалансовом</a:t>
            </a:r>
            <a:r>
              <a:rPr lang="ru-RU" dirty="0" smtClean="0"/>
              <a:t> счете 09 "Запасные части к транспортным средствам, выданные взамен изношенных" ведется учет шин, двигателей, аккумуляторов.  </a:t>
            </a:r>
          </a:p>
          <a:p>
            <a:pPr marL="285750" indent="-285750" algn="just">
              <a:buFont typeface="Wingdings" panose="05000000000000000000" pitchFamily="2" charset="2"/>
              <a:buChar char="§"/>
            </a:pPr>
            <a:r>
              <a:rPr lang="ru-RU" dirty="0" smtClean="0"/>
              <a:t>Основные средства на </a:t>
            </a:r>
            <a:r>
              <a:rPr lang="ru-RU" dirty="0" err="1" smtClean="0"/>
              <a:t>забалансовом</a:t>
            </a:r>
            <a:r>
              <a:rPr lang="ru-RU" dirty="0" smtClean="0"/>
              <a:t> счете 21 "Основные средства в эксплуатации" учитываются по балансовой стоимости введенного в эксплуатацию объекта</a:t>
            </a:r>
          </a:p>
          <a:p>
            <a:pPr marL="285750" indent="-285750" algn="just">
              <a:buFont typeface="Wingdings" panose="05000000000000000000" pitchFamily="2" charset="2"/>
              <a:buChar char="§"/>
            </a:pPr>
            <a:r>
              <a:rPr lang="ru-RU" dirty="0" smtClean="0"/>
              <a:t>Учет  объектов учета аренды осуществляется на </a:t>
            </a:r>
            <a:r>
              <a:rPr lang="ru-RU" dirty="0" err="1" smtClean="0"/>
              <a:t>забалансовых</a:t>
            </a:r>
            <a:r>
              <a:rPr lang="ru-RU" dirty="0" smtClean="0"/>
              <a:t> счетах 25, 26 в оценке объекта, сложившейся  на  дату подписания договора аренды (имущественного найма) либо договора безвозмездного пользования</a:t>
            </a:r>
          </a:p>
          <a:p>
            <a:pPr algn="just"/>
            <a:endParaRPr lang="ru-RU" dirty="0" smtClean="0"/>
          </a:p>
        </p:txBody>
      </p:sp>
    </p:spTree>
    <p:extLst>
      <p:ext uri="{BB962C8B-B14F-4D97-AF65-F5344CB8AC3E}">
        <p14:creationId xmlns:p14="http://schemas.microsoft.com/office/powerpoint/2010/main" val="25210389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444541" y="332656"/>
            <a:ext cx="8424936" cy="6340197"/>
          </a:xfrm>
          <a:prstGeom prst="rect">
            <a:avLst/>
          </a:prstGeom>
        </p:spPr>
        <p:txBody>
          <a:bodyPr wrap="square">
            <a:spAutoFit/>
          </a:bodyPr>
          <a:lstStyle/>
          <a:p>
            <a:pPr algn="ctr"/>
            <a:r>
              <a:rPr lang="ru-RU" b="1" dirty="0" smtClean="0"/>
              <a:t>3. Порядок проведения инвентаризации активов,</a:t>
            </a:r>
          </a:p>
          <a:p>
            <a:pPr algn="ctr"/>
            <a:r>
              <a:rPr lang="ru-RU" b="1" dirty="0" smtClean="0"/>
              <a:t>имущества, учитываемого на </a:t>
            </a:r>
            <a:r>
              <a:rPr lang="ru-RU" b="1" dirty="0" err="1" smtClean="0"/>
              <a:t>забалансовых</a:t>
            </a:r>
            <a:r>
              <a:rPr lang="ru-RU" b="1" dirty="0" smtClean="0"/>
              <a:t> счетах,</a:t>
            </a:r>
          </a:p>
          <a:p>
            <a:pPr algn="ctr"/>
            <a:r>
              <a:rPr lang="ru-RU" b="1" dirty="0" smtClean="0"/>
              <a:t>обязательств, иных объектов бухгалтерского учета</a:t>
            </a:r>
          </a:p>
          <a:p>
            <a:pPr marL="285750" indent="-285750" algn="just">
              <a:buFont typeface="Wingdings" panose="05000000000000000000" pitchFamily="2" charset="2"/>
              <a:buChar char="§"/>
            </a:pPr>
            <a:r>
              <a:rPr lang="ru-RU" sz="1600" dirty="0" smtClean="0"/>
              <a:t>Инвентаризацию имущества и обязательств (в т. ч. числящихся на </a:t>
            </a:r>
            <a:r>
              <a:rPr lang="ru-RU" sz="1600" dirty="0" err="1" smtClean="0"/>
              <a:t>забалансовых</a:t>
            </a:r>
            <a:r>
              <a:rPr lang="ru-RU" sz="1600" dirty="0" smtClean="0"/>
              <a:t> счетах), а также финансовых результатов (в т. ч. расходов будущих периодов) проводит постоянно действующая инвентаризационная комиссия, которая назначается распоряжением Главы поселения.</a:t>
            </a:r>
          </a:p>
          <a:p>
            <a:pPr marL="285750" indent="-285750" algn="just">
              <a:buFont typeface="Wingdings" panose="05000000000000000000" pitchFamily="2" charset="2"/>
              <a:buChar char="§"/>
            </a:pPr>
            <a:r>
              <a:rPr lang="ru-RU" sz="1600" dirty="0" smtClean="0"/>
              <a:t>При инвентаризации имущества и обязательств администрация руководствуется  Приказом Министерства Финансов РФ от 13.06.1995 года №49 «Об утверждении методических указаний по инвентаризации имущества и финансовых обязательств».</a:t>
            </a:r>
          </a:p>
          <a:p>
            <a:pPr marL="285750" indent="-285750" algn="just">
              <a:buFont typeface="Wingdings" panose="05000000000000000000" pitchFamily="2" charset="2"/>
              <a:buChar char="§"/>
            </a:pPr>
            <a:r>
              <a:rPr lang="ru-RU" sz="1600" dirty="0" smtClean="0"/>
              <a:t>Проведение инвентаризации обязательно:</a:t>
            </a:r>
          </a:p>
          <a:p>
            <a:pPr algn="just"/>
            <a:r>
              <a:rPr lang="ru-RU" sz="1600" dirty="0" smtClean="0"/>
              <a:t>- перед составлением годовой бюджетной отчетности, кроме имущества, инвентаризация которого проводилась не ранее 1 октября отчетного года;</a:t>
            </a:r>
          </a:p>
          <a:p>
            <a:pPr algn="just"/>
            <a:r>
              <a:rPr lang="ru-RU" sz="1600" dirty="0" smtClean="0"/>
              <a:t>-при смене материально-ответственных лиц; </a:t>
            </a:r>
          </a:p>
          <a:p>
            <a:pPr algn="just"/>
            <a:r>
              <a:rPr lang="ru-RU" sz="1600" dirty="0" smtClean="0"/>
              <a:t>-при выявлении факторов хищения, злоупотребления положением или порчи имущества; в случае стихийного бедствия, пожара и других чрезвычайных ситуаций вызванных экстремальными условиями; и в других случаях, предусмотренных действующим законодательством Российской Федерации.</a:t>
            </a:r>
          </a:p>
          <a:p>
            <a:pPr marL="285750" indent="-285750" algn="just">
              <a:buFont typeface="Wingdings" panose="05000000000000000000" pitchFamily="2" charset="2"/>
              <a:buChar char="§"/>
            </a:pPr>
            <a:r>
              <a:rPr lang="ru-RU" sz="1600" dirty="0" smtClean="0"/>
              <a:t>Инвентаризация основных средств в администрации проводится один раз в три года.</a:t>
            </a:r>
          </a:p>
          <a:p>
            <a:pPr marL="285750" indent="-285750" algn="just">
              <a:buFont typeface="Wingdings" panose="05000000000000000000" pitchFamily="2" charset="2"/>
              <a:buChar char="§"/>
            </a:pPr>
            <a:r>
              <a:rPr lang="ru-RU" sz="1600" dirty="0" smtClean="0"/>
              <a:t>Все материальные ценности, а также иные активы и обязательства, учитываемые на </a:t>
            </a:r>
            <a:r>
              <a:rPr lang="ru-RU" sz="1600" dirty="0" err="1" smtClean="0"/>
              <a:t>забалансовых</a:t>
            </a:r>
            <a:r>
              <a:rPr lang="ru-RU" sz="1600" dirty="0" smtClean="0"/>
              <a:t> счетах, инвентаризируются в порядке и в сроки, установленные для объектов, учитываемых на балансе</a:t>
            </a:r>
          </a:p>
          <a:p>
            <a:pPr marL="285750" indent="-285750" algn="just">
              <a:buFont typeface="Wingdings" panose="05000000000000000000" pitchFamily="2" charset="2"/>
              <a:buChar char="§"/>
            </a:pPr>
            <a:endParaRPr lang="ru-RU" sz="1600" dirty="0"/>
          </a:p>
        </p:txBody>
      </p:sp>
    </p:spTree>
    <p:extLst>
      <p:ext uri="{BB962C8B-B14F-4D97-AF65-F5344CB8AC3E}">
        <p14:creationId xmlns:p14="http://schemas.microsoft.com/office/powerpoint/2010/main" val="1755448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3"/>
            <a:ext cx="8568952" cy="6463308"/>
          </a:xfrm>
          <a:prstGeom prst="rect">
            <a:avLst/>
          </a:prstGeom>
        </p:spPr>
        <p:txBody>
          <a:bodyPr wrap="square">
            <a:spAutoFit/>
          </a:bodyPr>
          <a:lstStyle/>
          <a:p>
            <a:pPr algn="ctr"/>
            <a:r>
              <a:rPr lang="ru-RU" b="1" dirty="0" smtClean="0"/>
              <a:t>4.Формирование применяемых в бюджетном учете кодов бюджетной классификации  (КБК) доходов  и  расходов и рабочий план счетов.</a:t>
            </a:r>
          </a:p>
          <a:p>
            <a:pPr marL="285750" indent="-285750" algn="just">
              <a:buFont typeface="Wingdings" panose="05000000000000000000" pitchFamily="2" charset="2"/>
              <a:buChar char="§"/>
            </a:pPr>
            <a:r>
              <a:rPr lang="ru-RU" dirty="0" smtClean="0"/>
              <a:t>В учете администрации используется рабочий план счетов, который разрабатывается на основе Единого Плана счетов бухгалтерского учета, утвержденного приказом Министерства финансов Российской Федерации № 157н от 01 декабря 2010 года и Инструкции по его применению, и утверждается грифом «Утверждено».</a:t>
            </a:r>
          </a:p>
          <a:p>
            <a:pPr marL="285750" indent="-285750" algn="just">
              <a:buFont typeface="Wingdings" panose="05000000000000000000" pitchFamily="2" charset="2"/>
              <a:buChar char="§"/>
            </a:pPr>
            <a:r>
              <a:rPr lang="ru-RU" dirty="0" smtClean="0"/>
              <a:t> Рабочий план счетов разрабатывается специалистом МКУ «ЦУС» осуществляющим ведение бухгалтерского учета.</a:t>
            </a:r>
          </a:p>
          <a:p>
            <a:pPr marL="285750" indent="-285750" algn="just">
              <a:buFont typeface="Wingdings" panose="05000000000000000000" pitchFamily="2" charset="2"/>
              <a:buChar char="§"/>
            </a:pPr>
            <a:r>
              <a:rPr lang="ru-RU" dirty="0" smtClean="0"/>
              <a:t>Номер счета плана счетов бюджетного учета состоит из двадцати шести разрядов. Аналитические коды в номере счета Рабочего плана счетов отражаются:</a:t>
            </a:r>
          </a:p>
          <a:p>
            <a:pPr algn="just"/>
            <a:r>
              <a:rPr lang="ru-RU" dirty="0" smtClean="0"/>
              <a:t>в 1 - 17 разрядах - аналитический код по классификационному признаку поступлений и выбытий.  Формирование номера счета бюджетного учета  производится в соответствии с Приложением №2 Инструкции 162н с применением кодов функциональной бюджетной классификации (первые 17 знаков номера счета) по  утвержденным бюджетным назначениям, доведенным администрации на финансовый год, соответствующим 4 - 20 разрядам кода расходов бюджета: код раздела, подраздела, целевой статьи и вида расходов и  4 - 20 разрядам кода доходов бюджета: код вида, подвида доходов бюджета;</a:t>
            </a:r>
          </a:p>
          <a:p>
            <a:pPr algn="ctr"/>
            <a:endParaRPr lang="ru-RU" b="1" dirty="0" smtClean="0"/>
          </a:p>
          <a:p>
            <a:pPr algn="ctr"/>
            <a:endParaRPr lang="ru-RU" b="1" dirty="0"/>
          </a:p>
        </p:txBody>
      </p:sp>
      <p:sp>
        <p:nvSpPr>
          <p:cNvPr id="4" name="Прямоугольник 3"/>
          <p:cNvSpPr/>
          <p:nvPr/>
        </p:nvSpPr>
        <p:spPr>
          <a:xfrm>
            <a:off x="444541" y="332656"/>
            <a:ext cx="8424936" cy="338554"/>
          </a:xfrm>
          <a:prstGeom prst="rect">
            <a:avLst/>
          </a:prstGeom>
        </p:spPr>
        <p:txBody>
          <a:bodyPr wrap="square">
            <a:spAutoFit/>
          </a:bodyPr>
          <a:lstStyle/>
          <a:p>
            <a:pPr marL="285750" indent="-285750" algn="just">
              <a:buFont typeface="Wingdings" panose="05000000000000000000" pitchFamily="2" charset="2"/>
              <a:buChar char="§"/>
            </a:pPr>
            <a:endParaRPr lang="ru-RU" sz="1600" dirty="0"/>
          </a:p>
        </p:txBody>
      </p:sp>
    </p:spTree>
    <p:extLst>
      <p:ext uri="{BB962C8B-B14F-4D97-AF65-F5344CB8AC3E}">
        <p14:creationId xmlns:p14="http://schemas.microsoft.com/office/powerpoint/2010/main" val="2669040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3"/>
            <a:ext cx="8568952" cy="646331"/>
          </a:xfrm>
          <a:prstGeom prst="rect">
            <a:avLst/>
          </a:prstGeom>
        </p:spPr>
        <p:txBody>
          <a:bodyPr wrap="square">
            <a:spAutoFit/>
          </a:bodyPr>
          <a:lstStyle/>
          <a:p>
            <a:pPr algn="ctr"/>
            <a:endParaRPr lang="ru-RU" b="1" dirty="0" smtClean="0"/>
          </a:p>
          <a:p>
            <a:pPr algn="ctr"/>
            <a:endParaRPr lang="ru-RU" b="1" dirty="0"/>
          </a:p>
        </p:txBody>
      </p:sp>
      <p:sp>
        <p:nvSpPr>
          <p:cNvPr id="4" name="Прямоугольник 3"/>
          <p:cNvSpPr/>
          <p:nvPr/>
        </p:nvSpPr>
        <p:spPr>
          <a:xfrm>
            <a:off x="444541" y="332656"/>
            <a:ext cx="8424936" cy="338554"/>
          </a:xfrm>
          <a:prstGeom prst="rect">
            <a:avLst/>
          </a:prstGeom>
        </p:spPr>
        <p:txBody>
          <a:bodyPr wrap="square">
            <a:spAutoFit/>
          </a:bodyPr>
          <a:lstStyle/>
          <a:p>
            <a:pPr marL="285750" indent="-285750" algn="just">
              <a:buFont typeface="Wingdings" panose="05000000000000000000" pitchFamily="2" charset="2"/>
              <a:buChar char="§"/>
            </a:pPr>
            <a:endParaRPr lang="ru-RU" sz="1600" dirty="0"/>
          </a:p>
        </p:txBody>
      </p:sp>
      <p:sp>
        <p:nvSpPr>
          <p:cNvPr id="2" name="Прямоугольник 1"/>
          <p:cNvSpPr/>
          <p:nvPr/>
        </p:nvSpPr>
        <p:spPr>
          <a:xfrm>
            <a:off x="971600" y="476672"/>
            <a:ext cx="7488832" cy="1477328"/>
          </a:xfrm>
          <a:prstGeom prst="rect">
            <a:avLst/>
          </a:prstGeom>
        </p:spPr>
        <p:txBody>
          <a:bodyPr wrap="square">
            <a:spAutoFit/>
          </a:bodyPr>
          <a:lstStyle/>
          <a:p>
            <a:pPr algn="ctr"/>
            <a:r>
              <a:rPr lang="ru-RU" b="1" dirty="0" smtClean="0"/>
              <a:t>4.Заключительные положения</a:t>
            </a:r>
            <a:r>
              <a:rPr lang="ru-RU" dirty="0" smtClean="0"/>
              <a:t>.</a:t>
            </a:r>
          </a:p>
          <a:p>
            <a:endParaRPr lang="ru-RU" dirty="0" smtClean="0"/>
          </a:p>
          <a:p>
            <a:r>
              <a:rPr lang="ru-RU" dirty="0" smtClean="0"/>
              <a:t> В Положение об учетной политике  могут вноситься изменения, путем  внесения изменений в действующую учетную политику, либо утверждении новой редакции Положения.</a:t>
            </a:r>
            <a:endParaRPr lang="ru-RU" dirty="0"/>
          </a:p>
        </p:txBody>
      </p:sp>
    </p:spTree>
    <p:extLst>
      <p:ext uri="{BB962C8B-B14F-4D97-AF65-F5344CB8AC3E}">
        <p14:creationId xmlns:p14="http://schemas.microsoft.com/office/powerpoint/2010/main" val="3919585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404664"/>
            <a:ext cx="7704856" cy="6186309"/>
          </a:xfrm>
          <a:prstGeom prst="rect">
            <a:avLst/>
          </a:prstGeom>
          <a:noFill/>
        </p:spPr>
        <p:txBody>
          <a:bodyPr wrap="square" rtlCol="0">
            <a:spAutoFit/>
          </a:bodyPr>
          <a:lstStyle/>
          <a:p>
            <a:pPr marL="342900" indent="-342900" algn="ctr">
              <a:buAutoNum type="arabicPeriod"/>
            </a:pPr>
            <a:r>
              <a:rPr lang="ru-RU" b="1" dirty="0" smtClean="0"/>
              <a:t>Организационные положения</a:t>
            </a:r>
          </a:p>
          <a:p>
            <a:pPr marL="285750" indent="-285750" algn="just">
              <a:buFont typeface="Wingdings" panose="05000000000000000000" pitchFamily="2" charset="2"/>
              <a:buChar char="§"/>
            </a:pPr>
            <a:r>
              <a:rPr lang="ru-RU" dirty="0" smtClean="0"/>
              <a:t>Учетная политика Администрации </a:t>
            </a:r>
            <a:r>
              <a:rPr lang="ru-RU" dirty="0" smtClean="0"/>
              <a:t>Великорусского </a:t>
            </a:r>
            <a:r>
              <a:rPr lang="ru-RU" dirty="0" smtClean="0"/>
              <a:t>сельского поселения Калачинского муниципального района Омской области (далее- администрация) разработана в соответствии с требованиями следующих документов:</a:t>
            </a:r>
          </a:p>
          <a:p>
            <a:r>
              <a:rPr lang="ru-RU" dirty="0" smtClean="0"/>
              <a:t>- Бюджетный кодекс РФ (далее - БК РФ);</a:t>
            </a:r>
          </a:p>
          <a:p>
            <a:r>
              <a:rPr lang="ru-RU" dirty="0" smtClean="0"/>
              <a:t>- Федеральный закон от 06.12.2011 № 402-ФЗ "О бухгалтерском учете" (далее - Закон № 402-ФЗ);</a:t>
            </a:r>
          </a:p>
          <a:p>
            <a:r>
              <a:rPr lang="ru-RU" dirty="0" smtClean="0"/>
              <a:t>- Инструкция по применению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утвержденная Приказом Минфина России от 01.12.2010 № 157н (далее - Инструкция № 157н);</a:t>
            </a:r>
          </a:p>
          <a:p>
            <a:r>
              <a:rPr lang="ru-RU" dirty="0" smtClean="0"/>
              <a:t>- Инструкция по применению Плана счетов бюджетного учета, утвержденная Приказом Минфина России от 06.12.2010 № 162н (далее - Инструкция № 162н);</a:t>
            </a:r>
          </a:p>
          <a:p>
            <a:r>
              <a:rPr lang="ru-RU" dirty="0" smtClean="0"/>
              <a:t>-Федеральные стандарты бухгалтерского учета для организаций государственного сектора</a:t>
            </a:r>
          </a:p>
          <a:p>
            <a:r>
              <a:rPr lang="ru-RU" dirty="0" smtClean="0"/>
              <a:t>-иные законодательные акты, регулирующие отношения в области бюджетного учета.</a:t>
            </a:r>
            <a:endParaRPr lang="ru-RU" dirty="0"/>
          </a:p>
        </p:txBody>
      </p:sp>
    </p:spTree>
    <p:extLst>
      <p:ext uri="{BB962C8B-B14F-4D97-AF65-F5344CB8AC3E}">
        <p14:creationId xmlns:p14="http://schemas.microsoft.com/office/powerpoint/2010/main" val="704451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332656"/>
            <a:ext cx="7848872" cy="6463308"/>
          </a:xfrm>
          <a:prstGeom prst="rect">
            <a:avLst/>
          </a:prstGeom>
          <a:noFill/>
        </p:spPr>
        <p:txBody>
          <a:bodyPr wrap="square" rtlCol="0">
            <a:spAutoFit/>
          </a:bodyPr>
          <a:lstStyle/>
          <a:p>
            <a:pPr marL="285750" indent="-285750" algn="just">
              <a:buFont typeface="Wingdings" panose="05000000000000000000" pitchFamily="2" charset="2"/>
              <a:buChar char="§"/>
            </a:pPr>
            <a:r>
              <a:rPr lang="ru-RU" dirty="0" smtClean="0"/>
              <a:t>Ведение бюджетного учета передано по договору Муниципальному казенному учреждению "Центр учета и содержания собственности Калачинского муниципального района Омской области</a:t>
            </a:r>
          </a:p>
          <a:p>
            <a:pPr marL="285750" indent="-285750" algn="just">
              <a:buFont typeface="Wingdings" panose="05000000000000000000" pitchFamily="2" charset="2"/>
              <a:buChar char="§"/>
            </a:pPr>
            <a:endParaRPr lang="ru-RU" dirty="0" smtClean="0"/>
          </a:p>
          <a:p>
            <a:pPr marL="342900" indent="-342900" algn="just">
              <a:buFont typeface="Wingdings" panose="05000000000000000000" pitchFamily="2" charset="2"/>
              <a:buChar char="§"/>
            </a:pPr>
            <a:r>
              <a:rPr lang="ru-RU" dirty="0" smtClean="0"/>
              <a:t>Ведение бюджетного учета осуществляется автоматизировано с применением компьютерных программ: </a:t>
            </a:r>
          </a:p>
          <a:p>
            <a:pPr algn="just"/>
            <a:r>
              <a:rPr lang="ru-RU" dirty="0" smtClean="0"/>
              <a:t>«Парус», Автоматизированная система Управления бюджетным процессом (АС «Бюджет»)</a:t>
            </a:r>
          </a:p>
          <a:p>
            <a:pPr algn="just"/>
            <a:endParaRPr lang="ru-RU" dirty="0" smtClean="0"/>
          </a:p>
          <a:p>
            <a:pPr marL="342900" indent="-342900" algn="just">
              <a:buFont typeface="Wingdings" panose="05000000000000000000" pitchFamily="2" charset="2"/>
              <a:buChar char="§"/>
            </a:pPr>
            <a:r>
              <a:rPr lang="ru-RU" dirty="0" smtClean="0"/>
              <a:t>Первичные учётные документы составляются на бумажном носителе.                                    </a:t>
            </a:r>
          </a:p>
          <a:p>
            <a:pPr algn="just"/>
            <a:r>
              <a:rPr lang="ru-RU" dirty="0" smtClean="0"/>
              <a:t>Первичные документы, полученные от поставщиков и  подтверждающие факт оказания услуг в виде электронных документов, подписанных квалифицированной электронной подписью, выводятся на бумажный носитель для отражения записей в бюджетном учёте.</a:t>
            </a:r>
          </a:p>
          <a:p>
            <a:pPr algn="just"/>
            <a:r>
              <a:rPr lang="ru-RU" dirty="0" smtClean="0"/>
              <a:t> В случае если федеральными законами или принимаемыми в соответствии с ними нормативными актами предусмотрено составление и хранение на бумажном носителе первичного учетного документа, составленного в виде электронного документа, изготавливается копия такого первичного учетного документа на бумажном носителе</a:t>
            </a:r>
          </a:p>
          <a:p>
            <a:pPr marL="342900" indent="-342900" algn="just">
              <a:buFont typeface="Wingdings" panose="05000000000000000000" pitchFamily="2" charset="2"/>
              <a:buChar char="§"/>
            </a:pPr>
            <a:endParaRPr lang="ru-RU" dirty="0"/>
          </a:p>
        </p:txBody>
      </p:sp>
    </p:spTree>
    <p:extLst>
      <p:ext uri="{BB962C8B-B14F-4D97-AF65-F5344CB8AC3E}">
        <p14:creationId xmlns:p14="http://schemas.microsoft.com/office/powerpoint/2010/main" val="3043939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064896" cy="3693319"/>
          </a:xfrm>
          <a:prstGeom prst="rect">
            <a:avLst/>
          </a:prstGeom>
        </p:spPr>
        <p:txBody>
          <a:bodyPr wrap="square">
            <a:spAutoFit/>
          </a:bodyPr>
          <a:lstStyle/>
          <a:p>
            <a:pPr marL="285750" indent="-285750">
              <a:buFont typeface="Wingdings" panose="05000000000000000000" pitchFamily="2" charset="2"/>
              <a:buChar char="§"/>
            </a:pPr>
            <a:r>
              <a:rPr lang="ru-RU" dirty="0" smtClean="0"/>
              <a:t>Особенности формирования отдельных форм первичных учётных документов:</a:t>
            </a:r>
          </a:p>
          <a:p>
            <a:r>
              <a:rPr lang="ru-RU" dirty="0" smtClean="0"/>
              <a:t>Табель учета использования рабочего времени (ф.0504421) заполняется путём регистрации случаев отклонения от нормального использования рабочего времени. </a:t>
            </a:r>
          </a:p>
          <a:p>
            <a:endParaRPr lang="ru-RU" dirty="0" smtClean="0"/>
          </a:p>
          <a:p>
            <a:pPr marL="285750" indent="-285750">
              <a:buFont typeface="Wingdings" panose="05000000000000000000" pitchFamily="2" charset="2"/>
              <a:buChar char="§"/>
            </a:pPr>
            <a:r>
              <a:rPr lang="ru-RU" dirty="0" smtClean="0"/>
              <a:t>Регистры бухгалтерского учета формируются на бумажном носителе</a:t>
            </a:r>
          </a:p>
          <a:p>
            <a:pPr marL="285750" indent="-285750">
              <a:buFont typeface="Wingdings" panose="05000000000000000000" pitchFamily="2" charset="2"/>
              <a:buChar char="§"/>
            </a:pPr>
            <a:r>
              <a:rPr lang="ru-RU" dirty="0" smtClean="0"/>
              <a:t>Внутренний контроль совершаемых фактов хозяйственной жизни организуется  Главой поселения. Проведение текущего и последующего контроля осуществляет  специалист МКУ «ЦУС», на которого возложено ведение бюджетного учета  в соответствии с положением, приведенным в Приложении № 3 к Учетной политике</a:t>
            </a:r>
          </a:p>
          <a:p>
            <a:endParaRPr lang="ru-RU" dirty="0"/>
          </a:p>
        </p:txBody>
      </p:sp>
    </p:spTree>
    <p:extLst>
      <p:ext uri="{BB962C8B-B14F-4D97-AF65-F5344CB8AC3E}">
        <p14:creationId xmlns:p14="http://schemas.microsoft.com/office/powerpoint/2010/main" val="3469216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04664"/>
            <a:ext cx="8280920" cy="6432530"/>
          </a:xfrm>
          <a:prstGeom prst="rect">
            <a:avLst/>
          </a:prstGeom>
        </p:spPr>
        <p:txBody>
          <a:bodyPr wrap="square">
            <a:spAutoFit/>
          </a:bodyPr>
          <a:lstStyle/>
          <a:p>
            <a:pPr algn="ctr"/>
            <a:r>
              <a:rPr lang="ru-RU" sz="1400" b="1" dirty="0" smtClean="0"/>
              <a:t>2. Методы оценки объектов бухгалтерского учета, порядок признания (постановки на учет) и прекращения признания (выбытия из учета) объектов бухгалтерского учета, и (или) раскрытия информации о них в бухгалтерской (финансовой) отчетности в соответствии с нормативными правовыми актами, регулирующими ведение бухгалтерского учета и составление бухгалтерской (финансовой) отчетности</a:t>
            </a:r>
          </a:p>
          <a:p>
            <a:endParaRPr lang="ru-RU" dirty="0" smtClean="0"/>
          </a:p>
          <a:p>
            <a:pPr algn="ctr"/>
            <a:r>
              <a:rPr lang="ru-RU" b="1" i="1" dirty="0" smtClean="0"/>
              <a:t>Основные средства</a:t>
            </a:r>
          </a:p>
          <a:p>
            <a:pPr algn="ctr"/>
            <a:endParaRPr lang="ru-RU" b="1" i="1" dirty="0" smtClean="0"/>
          </a:p>
          <a:p>
            <a:pPr marL="285750" indent="-285750" algn="just">
              <a:buFont typeface="Wingdings" panose="05000000000000000000" pitchFamily="2" charset="2"/>
              <a:buChar char="§"/>
            </a:pPr>
            <a:r>
              <a:rPr lang="ru-RU" dirty="0" smtClean="0"/>
              <a:t>Срок полезного использования объекта основных средств определяется:</a:t>
            </a:r>
          </a:p>
          <a:p>
            <a:pPr algn="just"/>
            <a:r>
              <a:rPr lang="ru-RU" dirty="0" smtClean="0"/>
              <a:t>а) исходя из ожидаемого срока получения экономических выгод и (или) полезного потенциала, заключенного в активе,</a:t>
            </a:r>
          </a:p>
          <a:p>
            <a:pPr algn="just"/>
            <a:r>
              <a:rPr lang="ru-RU" dirty="0" smtClean="0"/>
              <a:t>б) рекомендаций, содержащихся в документах производителя, входящих в комплектацию объекта имущества, и (или) на основании решения комиссии субъекта учета по поступлению и выбытию активов</a:t>
            </a:r>
          </a:p>
          <a:p>
            <a:pPr marL="285750" indent="-285750" algn="just">
              <a:buFont typeface="Wingdings" panose="05000000000000000000" pitchFamily="2" charset="2"/>
              <a:buChar char="§"/>
            </a:pPr>
            <a:r>
              <a:rPr lang="ru-RU" dirty="0" smtClean="0"/>
              <a:t>Амортизация по всем основным средствам начисляется линейным методом.</a:t>
            </a:r>
          </a:p>
          <a:p>
            <a:pPr marL="285750" indent="-285750" algn="just">
              <a:buFont typeface="Wingdings" panose="05000000000000000000" pitchFamily="2" charset="2"/>
              <a:buChar char="§"/>
            </a:pPr>
            <a:r>
              <a:rPr lang="ru-RU" dirty="0" smtClean="0"/>
              <a:t>Для вновь приобретаемой компьютерной техники единицей учета являются отдельные части рабочего места в связи с их мобильностью и возможностью перемещения с одного рабочего места на другое, а именно: системный блок, монитор, принтер, устройства бесперебойного питания, звуковые колонки, переносной жесткий диск, коммутатор и другие аналогичные устройства.</a:t>
            </a:r>
          </a:p>
          <a:p>
            <a:pPr algn="ctr"/>
            <a:endParaRPr lang="ru-RU" b="1" dirty="0"/>
          </a:p>
          <a:p>
            <a:pPr algn="ctr"/>
            <a:endParaRPr lang="ru-RU" b="1" dirty="0"/>
          </a:p>
        </p:txBody>
      </p:sp>
    </p:spTree>
    <p:extLst>
      <p:ext uri="{BB962C8B-B14F-4D97-AF65-F5344CB8AC3E}">
        <p14:creationId xmlns:p14="http://schemas.microsoft.com/office/powerpoint/2010/main" val="4147392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2" name="Прямоугольник 1"/>
          <p:cNvSpPr/>
          <p:nvPr/>
        </p:nvSpPr>
        <p:spPr>
          <a:xfrm>
            <a:off x="467544" y="620688"/>
            <a:ext cx="8208912" cy="3970318"/>
          </a:xfrm>
          <a:prstGeom prst="rect">
            <a:avLst/>
          </a:prstGeom>
        </p:spPr>
        <p:txBody>
          <a:bodyPr wrap="square">
            <a:spAutoFit/>
          </a:bodyPr>
          <a:lstStyle/>
          <a:p>
            <a:pPr marL="285750" indent="-285750" algn="just">
              <a:buFont typeface="Wingdings" panose="05000000000000000000" pitchFamily="2" charset="2"/>
              <a:buChar char="§"/>
            </a:pPr>
            <a:r>
              <a:rPr lang="ru-RU" dirty="0" smtClean="0"/>
              <a:t>Объекты имущества в составе казны отражаются в бюджетном учете в стоимостном выражении без ведения инвентарного  учета объектов.</a:t>
            </a:r>
          </a:p>
          <a:p>
            <a:pPr marL="285750" indent="-285750" algn="just">
              <a:buFont typeface="Wingdings" panose="05000000000000000000" pitchFamily="2" charset="2"/>
              <a:buChar char="§"/>
            </a:pPr>
            <a:r>
              <a:rPr lang="ru-RU" dirty="0" smtClean="0"/>
              <a:t>Объектами аналитического учета нефинансовых активов имущества муниципальной казны поселения при ведении бюджетного учета являются:</a:t>
            </a:r>
          </a:p>
          <a:p>
            <a:pPr algn="just"/>
            <a:r>
              <a:rPr lang="ru-RU" dirty="0" smtClean="0"/>
              <a:t>- недвижимое имущество, составляющее казну;</a:t>
            </a:r>
          </a:p>
          <a:p>
            <a:pPr algn="just"/>
            <a:r>
              <a:rPr lang="ru-RU" dirty="0" smtClean="0"/>
              <a:t>- движимое имущество, составляющее казну;</a:t>
            </a:r>
          </a:p>
          <a:p>
            <a:pPr algn="just"/>
            <a:r>
              <a:rPr lang="ru-RU" dirty="0" smtClean="0"/>
              <a:t>- непроизведенные активы казны в земельных участках;</a:t>
            </a:r>
          </a:p>
          <a:p>
            <a:pPr algn="just"/>
            <a:r>
              <a:rPr lang="ru-RU" dirty="0" smtClean="0"/>
              <a:t>- материальные запасы, составляющие казну.</a:t>
            </a:r>
          </a:p>
          <a:p>
            <a:pPr marL="285750" indent="-285750" algn="just">
              <a:buFont typeface="Wingdings" panose="05000000000000000000" pitchFamily="2" charset="2"/>
              <a:buChar char="§"/>
            </a:pPr>
            <a:r>
              <a:rPr lang="ru-RU" dirty="0" smtClean="0"/>
              <a:t>Отражение в бюджетном учете операций с объектами, составляющими муниципальную казну на основании информации из реестра имущества публично-правового образования, осуществляется в регистрах бюджетного учета ежемесячно,  не позднее последнего рабочего дня месяца.</a:t>
            </a:r>
            <a:endParaRPr lang="ru-RU" dirty="0"/>
          </a:p>
        </p:txBody>
      </p:sp>
    </p:spTree>
    <p:extLst>
      <p:ext uri="{BB962C8B-B14F-4D97-AF65-F5344CB8AC3E}">
        <p14:creationId xmlns:p14="http://schemas.microsoft.com/office/powerpoint/2010/main" val="25975251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4247317"/>
          </a:xfrm>
          <a:prstGeom prst="rect">
            <a:avLst/>
          </a:prstGeom>
        </p:spPr>
        <p:txBody>
          <a:bodyPr wrap="square">
            <a:spAutoFit/>
          </a:bodyPr>
          <a:lstStyle/>
          <a:p>
            <a:pPr algn="ctr"/>
            <a:r>
              <a:rPr lang="ru-RU" b="1" i="1" dirty="0" smtClean="0"/>
              <a:t>Материальные запасы</a:t>
            </a:r>
          </a:p>
          <a:p>
            <a:pPr algn="ctr"/>
            <a:endParaRPr lang="ru-RU" b="1" i="1" dirty="0" smtClean="0"/>
          </a:p>
          <a:p>
            <a:pPr marL="285750" indent="-285750" algn="just">
              <a:buFont typeface="Wingdings" panose="05000000000000000000" pitchFamily="2" charset="2"/>
              <a:buChar char="§"/>
            </a:pPr>
            <a:r>
              <a:rPr lang="ru-RU" dirty="0" smtClean="0"/>
              <a:t>Единицей бухгалтерского учета материальных запасов является однородная группа</a:t>
            </a:r>
          </a:p>
          <a:p>
            <a:pPr marL="285750" indent="-285750" algn="just">
              <a:buFont typeface="Wingdings" panose="05000000000000000000" pitchFamily="2" charset="2"/>
              <a:buChar char="§"/>
            </a:pPr>
            <a:r>
              <a:rPr lang="ru-RU" dirty="0" smtClean="0"/>
              <a:t>Признание в учете материалов, полученных при ликвидации нефинансовых активов (в том числе ветоши, полученной от списания мягкого инвентаря), отражается по справедливой стоимости, определяемой методом рыночных цен.</a:t>
            </a:r>
          </a:p>
          <a:p>
            <a:pPr marL="285750" indent="-285750" algn="just">
              <a:buFont typeface="Wingdings" panose="05000000000000000000" pitchFamily="2" charset="2"/>
              <a:buChar char="§"/>
            </a:pPr>
            <a:r>
              <a:rPr lang="ru-RU" dirty="0" smtClean="0"/>
              <a:t>Оценка материальных запасов при их выбытии осуществляется по средней фактической стоимости</a:t>
            </a:r>
          </a:p>
          <a:p>
            <a:pPr marL="285750" indent="-285750" algn="just">
              <a:buFont typeface="Wingdings" panose="05000000000000000000" pitchFamily="2" charset="2"/>
              <a:buChar char="§"/>
            </a:pPr>
            <a:r>
              <a:rPr lang="ru-RU" dirty="0" smtClean="0"/>
              <a:t>Списание стоимости израсходованных материальных запасов производится по акту о списании материальных запасов (ф.0504230).</a:t>
            </a:r>
          </a:p>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Tree>
    <p:extLst>
      <p:ext uri="{BB962C8B-B14F-4D97-AF65-F5344CB8AC3E}">
        <p14:creationId xmlns:p14="http://schemas.microsoft.com/office/powerpoint/2010/main" val="52898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755576" y="799836"/>
            <a:ext cx="7632848" cy="4801314"/>
          </a:xfrm>
          <a:prstGeom prst="rect">
            <a:avLst/>
          </a:prstGeom>
        </p:spPr>
        <p:txBody>
          <a:bodyPr wrap="square">
            <a:spAutoFit/>
          </a:bodyPr>
          <a:lstStyle/>
          <a:p>
            <a:r>
              <a:rPr lang="ru-RU" b="1" i="1" dirty="0" smtClean="0"/>
              <a:t>Денежные средства, денежные эквиваленты и денежные документы</a:t>
            </a:r>
          </a:p>
          <a:p>
            <a:endParaRPr lang="ru-RU" b="1" i="1" dirty="0"/>
          </a:p>
          <a:p>
            <a:endParaRPr lang="ru-RU" b="1" i="1" dirty="0" smtClean="0"/>
          </a:p>
          <a:p>
            <a:pPr marL="285750" indent="-285750" algn="just">
              <a:buFont typeface="Wingdings" panose="05000000000000000000" pitchFamily="2" charset="2"/>
              <a:buChar char="§"/>
            </a:pPr>
            <a:r>
              <a:rPr lang="ru-RU" dirty="0" smtClean="0"/>
              <a:t>При наличии операций с наличными денежными средствами и денежными документами кассовая книга (ф. 0504514) формируется с применением технических средств (компьютерная программа «Парус»), предназначенных для обработки информации, и подписываются собственноручными подписями.</a:t>
            </a:r>
          </a:p>
          <a:p>
            <a:pPr marL="285750" indent="-285750" algn="just">
              <a:buFont typeface="Wingdings" panose="05000000000000000000" pitchFamily="2" charset="2"/>
              <a:buChar char="§"/>
            </a:pPr>
            <a:r>
              <a:rPr lang="ru-RU" dirty="0" smtClean="0"/>
              <a:t>В составе денежных документов учитываются:</a:t>
            </a:r>
          </a:p>
          <a:p>
            <a:pPr algn="just"/>
            <a:r>
              <a:rPr lang="ru-RU" dirty="0" smtClean="0"/>
              <a:t>- почтовые конверты с марками, отдельно приобретаемые почтовые марки;</a:t>
            </a:r>
          </a:p>
          <a:p>
            <a:pPr marL="285750" indent="-285750" algn="just">
              <a:buFont typeface="Wingdings" panose="05000000000000000000" pitchFamily="2" charset="2"/>
              <a:buChar char="§"/>
            </a:pPr>
            <a:r>
              <a:rPr lang="ru-RU" dirty="0" smtClean="0"/>
              <a:t>В связи с отсутствием в штате должности кассира, обязанности по ведению кассовых операций и материальная ответственность за сохранность денежных средств возлагаются распоряжением Главы поселения на специалиста администрации при условии заключении с ним договора о полной материальной ответственности. </a:t>
            </a:r>
            <a:endParaRPr lang="ru-RU" dirty="0"/>
          </a:p>
        </p:txBody>
      </p:sp>
    </p:spTree>
    <p:extLst>
      <p:ext uri="{BB962C8B-B14F-4D97-AF65-F5344CB8AC3E}">
        <p14:creationId xmlns:p14="http://schemas.microsoft.com/office/powerpoint/2010/main" val="931007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5" name="Прямоугольник 4"/>
          <p:cNvSpPr/>
          <p:nvPr/>
        </p:nvSpPr>
        <p:spPr>
          <a:xfrm>
            <a:off x="467544" y="404664"/>
            <a:ext cx="8424936" cy="5539978"/>
          </a:xfrm>
          <a:prstGeom prst="rect">
            <a:avLst/>
          </a:prstGeom>
        </p:spPr>
        <p:txBody>
          <a:bodyPr wrap="square">
            <a:spAutoFit/>
          </a:bodyPr>
          <a:lstStyle/>
          <a:p>
            <a:pPr algn="ctr"/>
            <a:r>
              <a:rPr lang="ru-RU" b="1" i="1" dirty="0" smtClean="0"/>
              <a:t>Расчеты с дебиторами и кредиторами</a:t>
            </a:r>
          </a:p>
          <a:p>
            <a:pPr marL="285750" indent="-285750" algn="just">
              <a:buFont typeface="Wingdings" panose="05000000000000000000" pitchFamily="2" charset="2"/>
              <a:buChar char="§"/>
            </a:pPr>
            <a:r>
              <a:rPr lang="ru-RU" sz="1600" dirty="0" smtClean="0"/>
              <a:t>Сумма ущерба от недостач (хищений) материальных ценностей определяется исходя из текущей оценочной стоимости, устанавливаемой комиссией по поступлению и выбытию активов.</a:t>
            </a:r>
          </a:p>
          <a:p>
            <a:pPr marL="285750" indent="-285750" algn="just">
              <a:buFont typeface="Wingdings" panose="05000000000000000000" pitchFamily="2" charset="2"/>
              <a:buChar char="§"/>
            </a:pPr>
            <a:r>
              <a:rPr lang="ru-RU" sz="1600" dirty="0" smtClean="0"/>
              <a:t>Задолженность дебиторов по предъявленным к ним штрафам, пеням, иным санкциям отражается в учете при признании претензии дебитором или в момент вступления в законную силу решения суда об их взыскании</a:t>
            </a:r>
          </a:p>
          <a:p>
            <a:pPr marL="285750" indent="-285750" algn="just">
              <a:buFont typeface="Wingdings" panose="05000000000000000000" pitchFamily="2" charset="2"/>
              <a:buChar char="§"/>
            </a:pPr>
            <a:r>
              <a:rPr lang="ru-RU" sz="1600" dirty="0" smtClean="0"/>
              <a:t>Принятие объектов нефинансовых активов, поступивших в порядке возмещения в натуральной форме ущерба, причиненного виновным лицом, отражается с применением счета 0 401 10 172</a:t>
            </a:r>
          </a:p>
          <a:p>
            <a:pPr marL="285750" indent="-285750" algn="just">
              <a:buFont typeface="Wingdings" panose="05000000000000000000" pitchFamily="2" charset="2"/>
              <a:buChar char="§"/>
            </a:pPr>
            <a:r>
              <a:rPr lang="ru-RU" sz="1600" dirty="0" smtClean="0"/>
              <a:t>Выдача  денежных средств под отчет на хозяйственно-операционные расходы производится всем работникам администрации  при необходимости, в любом размере, на срок  до 45 дней (в исключительных случаях - более).    </a:t>
            </a:r>
          </a:p>
          <a:p>
            <a:pPr marL="285750" indent="-285750" algn="just">
              <a:buFont typeface="Wingdings" panose="05000000000000000000" pitchFamily="2" charset="2"/>
              <a:buChar char="§"/>
            </a:pPr>
            <a:r>
              <a:rPr lang="ru-RU" sz="1600" dirty="0" smtClean="0"/>
              <a:t>Аналитический учет расчетов с поставщиками за поставленные материальные ценности, оказанные услуги, выполненные работы ведется в Журнале операций расчетов с поставщиками и подрядчиками (ф. 0504071).</a:t>
            </a:r>
          </a:p>
          <a:p>
            <a:pPr marL="285750" indent="-285750" algn="just">
              <a:buFont typeface="Wingdings" panose="05000000000000000000" pitchFamily="2" charset="2"/>
              <a:buChar char="§"/>
            </a:pPr>
            <a:r>
              <a:rPr lang="ru-RU" sz="1600" dirty="0" smtClean="0"/>
              <a:t>Аналитический учет расчетов по пенсиям, пособиям и иным социальным выплатам ведется в Журнале операций по прочим операциям (ф. 0504071).</a:t>
            </a:r>
          </a:p>
          <a:p>
            <a:pPr marL="285750" indent="-285750" algn="just">
              <a:buFont typeface="Wingdings" panose="05000000000000000000" pitchFamily="2" charset="2"/>
              <a:buChar char="§"/>
            </a:pPr>
            <a:r>
              <a:rPr lang="ru-RU" sz="1600" dirty="0" smtClean="0"/>
              <a:t>Аналитический учет расчетов по платежам в бюджеты ведется в Карточке учета средств и расчетов (ф. 0504051).</a:t>
            </a:r>
          </a:p>
          <a:p>
            <a:pPr marL="285750" indent="-285750" algn="just">
              <a:buFont typeface="Wingdings" panose="05000000000000000000" pitchFamily="2" charset="2"/>
              <a:buChar char="§"/>
            </a:pPr>
            <a:r>
              <a:rPr lang="ru-RU" sz="1600" dirty="0" smtClean="0"/>
              <a:t>Аналитический учет расчетов с подотчетными лицами ведется в Журнале операций расчетов с подотчетными лицами (ф. 0504071)</a:t>
            </a:r>
          </a:p>
        </p:txBody>
      </p:sp>
    </p:spTree>
    <p:extLst>
      <p:ext uri="{BB962C8B-B14F-4D97-AF65-F5344CB8AC3E}">
        <p14:creationId xmlns:p14="http://schemas.microsoft.com/office/powerpoint/2010/main" val="2018877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53</TotalTime>
  <Words>1830</Words>
  <Application>Microsoft Office PowerPoint</Application>
  <PresentationFormat>Экран (4:3)</PresentationFormat>
  <Paragraphs>99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Исполнительная</vt:lpstr>
      <vt:lpstr>Основные положения  учетной политики для целей бюджетного учёта   Администрации Великорусского сельского поселения Калачинского муниципального района Омской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положения  учетной политики для целей бюджетного учёта   Администрации Великорусского сельского поселения Калачинского муниципального района Омской области</dc:title>
  <dc:creator>AutoBVT</dc:creator>
  <cp:lastModifiedBy>user</cp:lastModifiedBy>
  <cp:revision>13</cp:revision>
  <dcterms:created xsi:type="dcterms:W3CDTF">2020-04-30T02:48:30Z</dcterms:created>
  <dcterms:modified xsi:type="dcterms:W3CDTF">2022-09-16T02:29:37Z</dcterms:modified>
</cp:coreProperties>
</file>